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7"/>
  </p:notesMasterIdLst>
  <p:sldIdLst>
    <p:sldId id="549" r:id="rId3"/>
    <p:sldId id="287" r:id="rId4"/>
    <p:sldId id="304" r:id="rId5"/>
    <p:sldId id="547" r:id="rId6"/>
    <p:sldId id="557" r:id="rId7"/>
    <p:sldId id="297" r:id="rId8"/>
    <p:sldId id="299" r:id="rId9"/>
    <p:sldId id="553" r:id="rId10"/>
    <p:sldId id="285" r:id="rId11"/>
    <p:sldId id="288" r:id="rId12"/>
    <p:sldId id="289" r:id="rId13"/>
    <p:sldId id="290" r:id="rId14"/>
    <p:sldId id="291" r:id="rId15"/>
    <p:sldId id="554" r:id="rId16"/>
    <p:sldId id="305" r:id="rId17"/>
    <p:sldId id="306" r:id="rId18"/>
    <p:sldId id="307" r:id="rId19"/>
    <p:sldId id="308" r:id="rId20"/>
    <p:sldId id="317" r:id="rId21"/>
    <p:sldId id="309" r:id="rId22"/>
    <p:sldId id="310" r:id="rId23"/>
    <p:sldId id="311" r:id="rId24"/>
    <p:sldId id="312" r:id="rId25"/>
    <p:sldId id="333" r:id="rId26"/>
    <p:sldId id="335" r:id="rId27"/>
    <p:sldId id="332" r:id="rId28"/>
    <p:sldId id="334" r:id="rId29"/>
    <p:sldId id="336" r:id="rId30"/>
    <p:sldId id="337" r:id="rId31"/>
    <p:sldId id="338" r:id="rId32"/>
    <p:sldId id="313" r:id="rId33"/>
    <p:sldId id="274" r:id="rId34"/>
    <p:sldId id="555" r:id="rId35"/>
    <p:sldId id="292" r:id="rId36"/>
    <p:sldId id="314" r:id="rId37"/>
    <p:sldId id="293" r:id="rId38"/>
    <p:sldId id="294" r:id="rId39"/>
    <p:sldId id="486" r:id="rId40"/>
    <p:sldId id="295" r:id="rId41"/>
    <p:sldId id="544" r:id="rId42"/>
    <p:sldId id="545" r:id="rId43"/>
    <p:sldId id="296" r:id="rId44"/>
    <p:sldId id="550" r:id="rId45"/>
    <p:sldId id="556" r:id="rId46"/>
  </p:sldIdLst>
  <p:sldSz cx="9144000" cy="5145088"/>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C8"/>
    <a:srgbClr val="FFD3D3"/>
    <a:srgbClr val="D4E7EC"/>
    <a:srgbClr val="FFC3D3"/>
    <a:srgbClr val="4B623C"/>
    <a:srgbClr val="154812"/>
    <a:srgbClr val="FCED02"/>
    <a:srgbClr val="F76065"/>
    <a:srgbClr val="F7A029"/>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61" autoAdjust="0"/>
    <p:restoredTop sz="89474" autoAdjust="0"/>
  </p:normalViewPr>
  <p:slideViewPr>
    <p:cSldViewPr>
      <p:cViewPr varScale="1">
        <p:scale>
          <a:sx n="100" d="100"/>
          <a:sy n="100" d="100"/>
        </p:scale>
        <p:origin x="329" y="45"/>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2024/1/22</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44</a:t>
            </a:fld>
            <a:endParaRPr lang="zh-CN" altLang="en-US"/>
          </a:p>
        </p:txBody>
      </p:sp>
    </p:spTree>
    <p:extLst>
      <p:ext uri="{BB962C8B-B14F-4D97-AF65-F5344CB8AC3E}">
        <p14:creationId xmlns:p14="http://schemas.microsoft.com/office/powerpoint/2010/main" val="15123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2</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27131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8</a:t>
            </a:fld>
            <a:endParaRPr lang="zh-CN" altLang="en-US"/>
          </a:p>
        </p:txBody>
      </p:sp>
    </p:spTree>
    <p:extLst>
      <p:ext uri="{BB962C8B-B14F-4D97-AF65-F5344CB8AC3E}">
        <p14:creationId xmlns:p14="http://schemas.microsoft.com/office/powerpoint/2010/main" val="164986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14</a:t>
            </a:fld>
            <a:endParaRPr lang="zh-CN" altLang="en-US"/>
          </a:p>
        </p:txBody>
      </p:sp>
    </p:spTree>
    <p:extLst>
      <p:ext uri="{BB962C8B-B14F-4D97-AF65-F5344CB8AC3E}">
        <p14:creationId xmlns:p14="http://schemas.microsoft.com/office/powerpoint/2010/main" val="9796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latin typeface="arial" panose="020B0604020202020204" pitchFamily="34" charset="0"/>
              </a:rPr>
              <a:t>Phan Đình Giót sinh năm 1922 ở xóm Tam Quang, thôn Vĩnh Yên, xã Cẩm Quan,  huyện Cẩm Xuyên, Hà Tĩnh, trong một gia đình rất nghèo đã mấy đời chịu cảnh cày thuê, cuốc mướn. Bố mất sớm, hai anh em sống cùng mẹ trong một ngôi nhà tranh dột nát, siêu vẹo. Đói quá, không có cái ăn Phan Đình Giót và em trai phải đi ở cho địa chủ từ lúc lên 6, lên 7.</a:t>
            </a:r>
            <a:endParaRPr lang="en-US"/>
          </a:p>
          <a:p>
            <a:pPr marL="0" marR="0" algn="just"/>
            <a:r>
              <a:rPr lang="vi-VN" sz="1800" b="0" i="0">
                <a:solidFill>
                  <a:srgbClr val="000000"/>
                </a:solidFill>
                <a:effectLst/>
                <a:latin typeface="arial" panose="020B0604020202020204" pitchFamily="34" charset="0"/>
              </a:rPr>
              <a:t>Chiều 13/3/1954, quân ta nổ súng tiêu diệt Him Lam. Cả trận địa rung chuyển mù mịt sau nhiều loạt pháo. Các chiến sĩ đại đội 58 lao lên mở đường, đã liên tiếp đánh đến quả bộc phá thứ tám. Phan Đình Giót đánh quả thứ chín và bị thương ở đùi, nhưng vẫn xung phong đánh quả tiếp theo. Quân Pháp tập trung hỏa lực trút đạn như mưa xuống trận địa ta, đồng đội bị thương rất nhiều.</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Lòng căm thù quân giặc lên cao, Phan Đình Giót lao lên đánh liên tiếp hai quả nữa phá toang hàng rào cuối cùng, mở thông đường để đồng đội lên đánh sập lô cốt đầu cầu. Lợi dụng thời cơ địch hoang mang, anh lao lên bám chắc lô cốt số 2, ném thủ pháo, bắn kiềm chế cho đơn vị tiến lên. Anh bị thương ở vai và đùi, máu chảy rất nhiều. Thế nhưng bất ngờ từ hỏa lực lô cốt số 3 của địch bắn rất mạnh vào đội hình của ta. Lực lượng xung kích bị ùn lại, anh cố gắng nhích mình lên gần lại lô cốt số 3 với ý nghĩ cháy bỏng duy nhất là dập tắt lô cốt này. Anh đã dùng hết sức còn lại nâng tiểu liên lên bắn mạnh vào lỗ châu mai và hét to: “Quyết hy sinh vì Đảng, vì dân”, rồi dướn người lấy đà lao cả tấm ngực thanh xuân vào bịt kín lỗ châu mai địch. Hỏa điểm lợi hại nhất của quân Pháp bị dập tắt, toàn đơn vị ào ạt xông lên như vũ bão, tiêu diệt gọn cứ điểm Him Lam, giành thắng lợi trong trận đánh mở màn chiến dịch Điện Biên Phủ.</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Phan Đình Giót hy sinh lúc 22h30p ngày 13/3/1954 ở tuổi 34. Phan Đình Giót được nhận danh hiệu Anh hùng Lực lượng Vũ trang nhân dân ngày 31/3/1955. Khi hy sinh, anh là Tiểu đội phó bộ binh Đại đội 58, Tiểu đoàn 428, Trung đoàn 141, Đại đoàn 312, là Đảng viên Đảng cộng sản Việt Nam, được tặng Huân chương Quân công hạng nhì.</a:t>
            </a:r>
            <a:endParaRPr lang="vi-VN"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5E46767-19AB-45C2-9BEC-ED4189DA90BA}" type="slidenum">
              <a:rPr lang="zh-CN" altLang="en-US" smtClean="0"/>
              <a:pPr/>
              <a:t>31</a:t>
            </a:fld>
            <a:endParaRPr lang="zh-CN" altLang="en-US"/>
          </a:p>
        </p:txBody>
      </p:sp>
    </p:spTree>
    <p:extLst>
      <p:ext uri="{BB962C8B-B14F-4D97-AF65-F5344CB8AC3E}">
        <p14:creationId xmlns:p14="http://schemas.microsoft.com/office/powerpoint/2010/main" val="39873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AF3E93-F946-41DE-8F11-1218B181BF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D148F5E-174E-4495-8E52-D27EC1924E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13316" name="Slide Number Placeholder 3">
            <a:extLst>
              <a:ext uri="{FF2B5EF4-FFF2-40B4-BE49-F238E27FC236}">
                <a16:creationId xmlns:a16="http://schemas.microsoft.com/office/drawing/2014/main" id="{6EF2C45C-FBED-48BE-914D-0595A2502C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8A620F-C5E4-482E-8263-54E8CC88BE6D}" type="slidenum">
              <a:rPr lang="en-US" altLang="en-US"/>
              <a:pPr/>
              <a:t>32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33</a:t>
            </a:fld>
            <a:endParaRPr lang="zh-CN" altLang="en-US"/>
          </a:p>
        </p:txBody>
      </p:sp>
    </p:spTree>
    <p:extLst>
      <p:ext uri="{BB962C8B-B14F-4D97-AF65-F5344CB8AC3E}">
        <p14:creationId xmlns:p14="http://schemas.microsoft.com/office/powerpoint/2010/main" val="232031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2920D94-656A-4354-8AB6-E2BD5B6B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40C8D0-D406-4899-8641-ADEA70910558}" type="slidenum">
              <a:rPr lang="en-US" altLang="en-US"/>
              <a:pPr/>
              <a:t>39</a:t>
            </a:fld>
            <a:endParaRPr lang="en-US" altLang="en-US"/>
          </a:p>
        </p:txBody>
      </p:sp>
      <p:sp>
        <p:nvSpPr>
          <p:cNvPr id="18435" name="Rectangle 2">
            <a:extLst>
              <a:ext uri="{FF2B5EF4-FFF2-40B4-BE49-F238E27FC236}">
                <a16:creationId xmlns:a16="http://schemas.microsoft.com/office/drawing/2014/main" id="{097BA8C9-5D04-4064-AEC5-E0F5B5CFE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EF5D1378-A69F-42F3-AC18-13C6E9529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descr="Ai là triệu phú/Phiên bản 8 (2015-2017) | Wiki Ai là triệu phú | Fandom">
            <a:extLst>
              <a:ext uri="{FF2B5EF4-FFF2-40B4-BE49-F238E27FC236}">
                <a16:creationId xmlns:a16="http://schemas.microsoft.com/office/drawing/2014/main" id="{DF4651B7-5DDB-422B-AC49-A7EA3BEA83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A3A0D9-1A66-49B6-B787-4A1A5836B54E}"/>
              </a:ext>
            </a:extLst>
          </p:cNvPr>
          <p:cNvSpPr txBox="1"/>
          <p:nvPr userDrawn="1"/>
        </p:nvSpPr>
        <p:spPr>
          <a:xfrm>
            <a:off x="0" y="0"/>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
        <p:nvSpPr>
          <p:cNvPr id="8" name="TextBox 7">
            <a:extLst>
              <a:ext uri="{FF2B5EF4-FFF2-40B4-BE49-F238E27FC236}">
                <a16:creationId xmlns:a16="http://schemas.microsoft.com/office/drawing/2014/main" id="{0D6FBD2E-E760-4DA2-8B54-52424A5B6380}"/>
              </a:ext>
            </a:extLst>
          </p:cNvPr>
          <p:cNvSpPr txBox="1"/>
          <p:nvPr userDrawn="1"/>
        </p:nvSpPr>
        <p:spPr>
          <a:xfrm>
            <a:off x="7920372" y="4775756"/>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22/01/2024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22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22/01/2024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58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22/01/2024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17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22/01/2024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65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22/01/2024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11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tags" Target="../tags/tag6.xml"/><Relationship Id="rId12" Type="http://schemas.openxmlformats.org/officeDocument/2006/relationships/tags" Target="../tags/tag1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11" Type="http://schemas.openxmlformats.org/officeDocument/2006/relationships/tags" Target="../tags/tag10.xml"/><Relationship Id="rId5" Type="http://schemas.openxmlformats.org/officeDocument/2006/relationships/slideLayout" Target="../slideLayouts/slideLayout23.xml"/><Relationship Id="rId10" Type="http://schemas.openxmlformats.org/officeDocument/2006/relationships/tags" Target="../tags/tag9.xml"/><Relationship Id="rId4" Type="http://schemas.openxmlformats.org/officeDocument/2006/relationships/slideLayout" Target="../slideLayouts/slideLayout22.xml"/><Relationship Id="rId9" Type="http://schemas.openxmlformats.org/officeDocument/2006/relationships/tags" Target="../tags/tag8.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B9282639-3F31-41B8-AB40-6B0764E2B9A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D421E820-4398-486C-8A0E-AB272243CEDE}" type="datetimeFigureOut">
              <a:rPr lang="zh-CN" altLang="en-US" smtClean="0"/>
              <a:pPr/>
              <a:t>2024/1/22</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B97E31A2-B2BC-4EB4-8B56-75304C41C08E}" type="slidenum">
              <a:rPr lang="zh-CN" altLang="en-US" smtClean="0"/>
              <a:pPr/>
              <a:t>‹#›</a:t>
            </a:fld>
            <a:endParaRPr lang="zh-CN" altLang="en-US"/>
          </a:p>
        </p:txBody>
      </p:sp>
      <p:sp>
        <p:nvSpPr>
          <p:cNvPr id="7" name="Oval 6">
            <a:extLst>
              <a:ext uri="{FF2B5EF4-FFF2-40B4-BE49-F238E27FC236}">
                <a16:creationId xmlns:a16="http://schemas.microsoft.com/office/drawing/2014/main" id="{02ADCD5E-0ED5-4CAC-AFD1-1BD39944C754}"/>
              </a:ext>
            </a:extLst>
          </p:cNvPr>
          <p:cNvSpPr>
            <a:spLocks noChangeAspect="1"/>
          </p:cNvSpPr>
          <p:nvPr userDrawn="1">
            <p:custDataLst>
              <p:tags r:id="rId20"/>
            </p:custDataLst>
          </p:nvPr>
        </p:nvSpPr>
        <p:spPr>
          <a:xfrm>
            <a:off x="-2772816" y="-3404120"/>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73351A45-4881-46BB-B9EE-C6B3EB0EEF26}"/>
              </a:ext>
            </a:extLst>
          </p:cNvPr>
          <p:cNvSpPr>
            <a:spLocks noChangeAspect="1"/>
          </p:cNvSpPr>
          <p:nvPr userDrawn="1">
            <p:custDataLst>
              <p:tags r:id="rId21"/>
            </p:custDataLst>
          </p:nvPr>
        </p:nvSpPr>
        <p:spPr>
          <a:xfrm>
            <a:off x="10836696" y="7145052"/>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EAFA9E6-3815-40A5-A954-251A610B6803}"/>
              </a:ext>
            </a:extLst>
          </p:cNvPr>
          <p:cNvSpPr>
            <a:spLocks noChangeAspect="1"/>
          </p:cNvSpPr>
          <p:nvPr userDrawn="1">
            <p:custDataLst>
              <p:tags r:id="rId22"/>
            </p:custDataLst>
          </p:nvPr>
        </p:nvSpPr>
        <p:spPr>
          <a:xfrm>
            <a:off x="10841668" y="-3404120"/>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63617AD1-7C78-433C-ADE2-B28196E4A6C8}"/>
              </a:ext>
            </a:extLst>
          </p:cNvPr>
          <p:cNvSpPr>
            <a:spLocks noChangeAspect="1"/>
          </p:cNvSpPr>
          <p:nvPr userDrawn="1">
            <p:custDataLst>
              <p:tags r:id="rId23"/>
            </p:custDataLst>
          </p:nvPr>
        </p:nvSpPr>
        <p:spPr>
          <a:xfrm>
            <a:off x="-2772816" y="7649108"/>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F4E1C132-DC30-4D12-8141-BEB8D4CE1A66}"/>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22/01/2024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682"/>
            <a:ext cx="12447150" cy="846585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8614"/>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6842"/>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E30447D-90AA-431B-AE2E-6A282E94FEE3}"/>
              </a:ext>
            </a:extLst>
          </p:cNvPr>
          <p:cNvSpPr/>
          <p:nvPr userDrawn="1"/>
        </p:nvSpPr>
        <p:spPr>
          <a:xfrm>
            <a:off x="-14213" y="-15914"/>
            <a:ext cx="9172425" cy="5176918"/>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6873DC49-B941-45E9-882A-E1BE38F41A6A}"/>
              </a:ext>
            </a:extLst>
          </p:cNvPr>
          <p:cNvSpPr/>
          <p:nvPr userDrawn="1">
            <p:custDataLst>
              <p:tags r:id="rId10"/>
            </p:custDataLst>
          </p:nvPr>
        </p:nvSpPr>
        <p:spPr>
          <a:xfrm>
            <a:off x="-1485900" y="273929"/>
            <a:ext cx="926306" cy="926592"/>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83BFA6F8-FC3E-4FBF-B022-CFE6111209D2}"/>
              </a:ext>
            </a:extLst>
          </p:cNvPr>
          <p:cNvSpPr/>
          <p:nvPr userDrawn="1">
            <p:custDataLst>
              <p:tags r:id="rId11"/>
            </p:custDataLst>
          </p:nvPr>
        </p:nvSpPr>
        <p:spPr>
          <a:xfrm>
            <a:off x="-1156059" y="4234412"/>
            <a:ext cx="926306" cy="926592"/>
          </a:xfrm>
          <a:prstGeom prst="ellipse">
            <a:avLst/>
          </a:prstGeom>
          <a:blipFill dpi="0" rotWithShape="1">
            <a:blip r:embed="rId13"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37C1AB0A-BF10-474A-89C8-94AA1E19D556}"/>
              </a:ext>
            </a:extLst>
          </p:cNvPr>
          <p:cNvSpPr/>
          <p:nvPr userDrawn="1">
            <p:custDataLst>
              <p:tags r:id="rId12"/>
            </p:custDataLst>
          </p:nvPr>
        </p:nvSpPr>
        <p:spPr>
          <a:xfrm>
            <a:off x="2257425" y="257255"/>
            <a:ext cx="4629150" cy="4630579"/>
          </a:xfrm>
          <a:prstGeom prst="ellipse">
            <a:avLst/>
          </a:prstGeom>
          <a:blipFill dpi="0" rotWithShape="1">
            <a:blip r:embed="rId14" cstate="print">
              <a:alphaModFix amt="0"/>
              <a:extLst>
                <a:ext uri="{28A0092B-C50C-407E-A947-70E740481C1C}">
                  <a14:useLocalDpi xmlns:a14="http://schemas.microsoft.com/office/drawing/2010/main" val="0"/>
                </a:ext>
              </a:extLst>
            </a:blip>
            <a:srcRect/>
            <a:stretch>
              <a:fillRect l="-38889" r="-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6584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11.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1.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15.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0.xml"/><Relationship Id="rId1" Type="http://schemas.openxmlformats.org/officeDocument/2006/relationships/tags" Target="../tags/tag18.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17" Type="http://schemas.microsoft.com/office/2007/relationships/hdphoto" Target="../media/hdphoto10.wdp"/><Relationship Id="rId2" Type="http://schemas.openxmlformats.org/officeDocument/2006/relationships/notesSlide" Target="../notesSlides/notesSlide8.xml"/><Relationship Id="rId16" Type="http://schemas.openxmlformats.org/officeDocument/2006/relationships/image" Target="../media/image47.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jpe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jp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7.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11.wdp"/><Relationship Id="rId7"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11.xml"/><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microsoft.com/office/2007/relationships/hdphoto" Target="../media/hdphoto5.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3" name="Picture 2">
            <a:extLst>
              <a:ext uri="{FF2B5EF4-FFF2-40B4-BE49-F238E27FC236}">
                <a16:creationId xmlns:a16="http://schemas.microsoft.com/office/drawing/2014/main" id="{A9B5EA1D-8495-463E-AB51-A2C09E557AAC}"/>
              </a:ext>
            </a:extLst>
          </p:cNvPr>
          <p:cNvPicPr>
            <a:picLocks noChangeAspect="1"/>
          </p:cNvPicPr>
          <p:nvPr/>
        </p:nvPicPr>
        <p:blipFill>
          <a:blip r:embed="rId12"/>
          <a:stretch>
            <a:fillRect/>
          </a:stretch>
        </p:blipFill>
        <p:spPr>
          <a:xfrm>
            <a:off x="7164255" y="182981"/>
            <a:ext cx="1492061" cy="1716301"/>
          </a:xfrm>
          <a:prstGeom prst="rect">
            <a:avLst/>
          </a:prstGeom>
          <a:ln>
            <a:noFill/>
          </a:ln>
          <a:effectLst>
            <a:softEdge rad="112500"/>
          </a:effectLst>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959169"/>
            <a:ext cx="9122757" cy="850708"/>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565666" y="3931746"/>
            <a:ext cx="6012668" cy="830997"/>
          </a:xfrm>
          <a:prstGeom prst="rect">
            <a:avLst/>
          </a:prstGeom>
          <a:noFill/>
        </p:spPr>
        <p:txBody>
          <a:bodyPr wrap="square" rtlCol="0">
            <a:spAutoFit/>
          </a:bodyPr>
          <a:lstStyle/>
          <a:p>
            <a:pPr algn="just"/>
            <a:r>
              <a:rPr lang="en-US" sz="2400" b="1">
                <a:solidFill>
                  <a:schemeClr val="bg1"/>
                </a:solidFill>
                <a:latin typeface="Times New Roman" panose="02020603050405020304" pitchFamily="18" charset="0"/>
                <a:cs typeface="Times New Roman" panose="02020603050405020304" pitchFamily="18" charset="0"/>
              </a:rPr>
              <a:t>Câu 2: Ba loại "giặc" mà cách mạng nước ta phải đương đầu từ cuối năm 1945 là gì?</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Giặc đói, giặc dốt, giặc ngoại xăm. </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Giặc đói, giặc dốt, giặc Pháp. </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C. Giặc đói, giặc Anh, giặc Pháp.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Giặc Pháp, giặc Nhật, giặc Mĩ.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A8A0794E-B689-46FD-A398-6DD9B2C6DFC9}"/>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287045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9.8735E-7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3.89077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9.8735E-7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3.89077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554735"/>
            <a:ext cx="9138282" cy="1439403"/>
            <a:chOff x="0" y="916360"/>
            <a:chExt cx="9138282"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37890"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472225" y="3569211"/>
            <a:ext cx="6258867" cy="1323439"/>
          </a:xfrm>
          <a:prstGeom prst="rect">
            <a:avLst/>
          </a:prstGeom>
          <a:noFill/>
        </p:spPr>
        <p:txBody>
          <a:bodyPr wrap="square" rtlCol="0">
            <a:spAutoFit/>
          </a:bodyPr>
          <a:lstStyle/>
          <a:p>
            <a:pPr algn="ctr">
              <a:spcBef>
                <a:spcPct val="0"/>
              </a:spcBef>
            </a:pPr>
            <a:r>
              <a:rPr lang="en-US" sz="2000" b="1">
                <a:solidFill>
                  <a:schemeClr val="bg1"/>
                </a:solidFill>
                <a:latin typeface="Times New Roman" panose="02020603050405020304" pitchFamily="18" charset="0"/>
                <a:cs typeface="Times New Roman" panose="02020603050405020304" pitchFamily="18" charset="0"/>
              </a:rPr>
              <a:t>Câu 3: </a:t>
            </a:r>
            <a:r>
              <a:rPr lang="en-US" altLang="en-US" sz="2000" b="1">
                <a:solidFill>
                  <a:schemeClr val="bg1"/>
                </a:solidFill>
                <a:latin typeface="Times New Roman" panose="02020603050405020304" pitchFamily="18" charset="0"/>
                <a:cs typeface="Times New Roman" panose="02020603050405020304" pitchFamily="18" charset="0"/>
              </a:rPr>
              <a:t>“Chín năm làm một Điện Biên</a:t>
            </a:r>
          </a:p>
          <a:p>
            <a:pPr algn="ctr">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	Nên vành hoa đỏ, nên thiên sử vàng.”</a:t>
            </a:r>
          </a:p>
          <a:p>
            <a:pPr algn="just">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Em hãy cho biết: chín năm đó được bắt đầu và kết thúc vào thời gian nào ?</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4607044" y="3072830"/>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 1945 - 1954 </a:t>
            </a:r>
          </a:p>
        </p:txBody>
      </p:sp>
      <p:sp>
        <p:nvSpPr>
          <p:cNvPr id="55" name="A - 9Slide.vn">
            <a:extLst>
              <a:ext uri="{FF2B5EF4-FFF2-40B4-BE49-F238E27FC236}">
                <a16:creationId xmlns:a16="http://schemas.microsoft.com/office/drawing/2014/main" id="{8A15F3F0-4000-4F58-8757-40DA63F8A110}"/>
              </a:ext>
            </a:extLst>
          </p:cNvPr>
          <p:cNvSpPr/>
          <p:nvPr/>
        </p:nvSpPr>
        <p:spPr>
          <a:xfrm flipH="1">
            <a:off x="611560" y="3071889"/>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  1930 - 1939</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 1946 - 1955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 1947 - 1956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AC55842D-1339-41D1-B714-DF1DA45B7B65}"/>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5940152" y="-1200726"/>
            <a:ext cx="1036320" cy="1036320"/>
          </a:xfrm>
          <a:prstGeom prst="rect">
            <a:avLst/>
          </a:prstGeom>
        </p:spPr>
      </p:pic>
    </p:spTree>
    <p:extLst>
      <p:ext uri="{BB962C8B-B14F-4D97-AF65-F5344CB8AC3E}">
        <p14:creationId xmlns:p14="http://schemas.microsoft.com/office/powerpoint/2010/main" val="3850634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5E-6 2.92502E-6 L 5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2.77778E-6 2.16291E-6 L 2.77778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5E-6 2.92502E-6 L 5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2.77778E-6 2.16291E-6 L 2.77778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08" y="3959169"/>
            <a:ext cx="9122757" cy="850708"/>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439144" y="3972381"/>
            <a:ext cx="6186970" cy="830997"/>
          </a:xfrm>
          <a:prstGeom prst="rect">
            <a:avLst/>
          </a:prstGeom>
          <a:noFill/>
        </p:spPr>
        <p:txBody>
          <a:bodyPr wrap="square" rtlCol="0">
            <a:spAutoFit/>
          </a:bodyPr>
          <a:lstStyle/>
          <a:p>
            <a:pPr algn="ctr">
              <a:spcBef>
                <a:spcPct val="0"/>
              </a:spcBef>
            </a:pPr>
            <a:r>
              <a:rPr lang="en-US" sz="2400" b="1">
                <a:solidFill>
                  <a:schemeClr val="bg1"/>
                </a:solidFill>
                <a:latin typeface="Times New Roman" panose="02020603050405020304" pitchFamily="18" charset="0"/>
                <a:cs typeface="Times New Roman" panose="02020603050405020304" pitchFamily="18" charset="0"/>
              </a:rPr>
              <a:t>Câu 4: </a:t>
            </a:r>
            <a:r>
              <a:rPr lang="en-US" altLang="en-US" sz="24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đã khẳng định điều gì?</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4607044" y="4025953"/>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z="1600" b="1" spc="-40">
                <a:solidFill>
                  <a:schemeClr val="bg1"/>
                </a:solidFill>
                <a:latin typeface="Times New Roman" panose="02020603050405020304" pitchFamily="18" charset="0"/>
                <a:cs typeface="Times New Roman" panose="02020603050405020304" pitchFamily="18" charset="0"/>
              </a:rPr>
              <a:t>D. </a:t>
            </a:r>
            <a:r>
              <a:rPr lang="en-US" altLang="en-US" sz="1600" b="1" spc="-40">
                <a:solidFill>
                  <a:schemeClr val="bg1"/>
                </a:solidFill>
                <a:latin typeface="Times New Roman" panose="02020603050405020304" pitchFamily="18" charset="0"/>
                <a:cs typeface="Times New Roman" panose="02020603050405020304" pitchFamily="18" charset="0"/>
              </a:rPr>
              <a:t>Chúng ta thà hi sinh tất cả, chứ nhất định không chịu mất nước, nhất định không chịu làm nô lệ.</a:t>
            </a:r>
            <a:r>
              <a:rPr lang="en-US" sz="1600" b="1" spc="-40">
                <a:solidFill>
                  <a:schemeClr val="bg1"/>
                </a:solidFill>
                <a:latin typeface="Times New Roman" panose="02020603050405020304" pitchFamily="18" charset="0"/>
                <a:cs typeface="Times New Roman" panose="02020603050405020304" pitchFamily="18" charset="0"/>
              </a:rPr>
              <a:t> </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B. </a:t>
            </a:r>
            <a:r>
              <a:rPr lang="en-US" altLang="en-US" b="1">
                <a:solidFill>
                  <a:schemeClr val="bg1"/>
                </a:solidFill>
                <a:latin typeface="Times New Roman" panose="02020603050405020304" pitchFamily="18" charset="0"/>
              </a:rPr>
              <a:t>Mọi người đều có quyền mưu cầu hạnh phúc.</a:t>
            </a:r>
            <a:r>
              <a:rPr lang="en-US">
                <a:solidFill>
                  <a:schemeClr val="bg1"/>
                </a:solidFill>
                <a:latin typeface="Times New Roman" panose="02020603050405020304" pitchFamily="18" charset="0"/>
                <a:cs typeface="Times New Roman" panose="02020603050405020304" pitchFamily="18" charset="0"/>
              </a:rPr>
              <a:t> </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610295" y="4012704"/>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C. </a:t>
            </a:r>
            <a:r>
              <a:rPr lang="en-US" altLang="en-US" b="1">
                <a:solidFill>
                  <a:schemeClr val="bg1"/>
                </a:solidFill>
                <a:latin typeface="Times New Roman" panose="02020603050405020304" pitchFamily="18" charset="0"/>
                <a:cs typeface="Times New Roman" panose="02020603050405020304" pitchFamily="18" charset="0"/>
              </a:rPr>
              <a:t>Tất cả mọi người sinh ra đều có quyền bình đẳng.</a:t>
            </a:r>
            <a:r>
              <a:rPr lang="en-US">
                <a:solidFill>
                  <a:schemeClr val="bg1"/>
                </a:solidFill>
                <a:latin typeface="Times New Roman" panose="02020603050405020304" pitchFamily="18" charset="0"/>
                <a:cs typeface="Times New Roman" panose="02020603050405020304" pitchFamily="18" charset="0"/>
              </a:rPr>
              <a:t> </a:t>
            </a:r>
          </a:p>
        </p:txBody>
      </p:sp>
      <p:sp>
        <p:nvSpPr>
          <p:cNvPr id="57" name="A - 9Slide.vn">
            <a:extLst>
              <a:ext uri="{FF2B5EF4-FFF2-40B4-BE49-F238E27FC236}">
                <a16:creationId xmlns:a16="http://schemas.microsoft.com/office/drawing/2014/main" id="{D97B6CF5-C84D-44DE-ABA2-8AD68461CCB0}"/>
              </a:ext>
            </a:extLst>
          </p:cNvPr>
          <p:cNvSpPr/>
          <p:nvPr/>
        </p:nvSpPr>
        <p:spPr>
          <a:xfrm flipH="1">
            <a:off x="626005" y="3076366"/>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pc="-20">
                <a:solidFill>
                  <a:schemeClr val="bg1"/>
                </a:solidFill>
                <a:latin typeface="Times New Roman" panose="02020603050405020304" pitchFamily="18" charset="0"/>
                <a:cs typeface="Times New Roman" panose="02020603050405020304" pitchFamily="18" charset="0"/>
              </a:rPr>
              <a:t>A. </a:t>
            </a:r>
            <a:r>
              <a:rPr lang="en-US" altLang="en-US" b="1" spc="-20">
                <a:solidFill>
                  <a:schemeClr val="bg1"/>
                </a:solidFill>
                <a:latin typeface="Times New Roman" panose="02020603050405020304" pitchFamily="18" charset="0"/>
                <a:cs typeface="Times New Roman" panose="02020603050405020304" pitchFamily="18" charset="0"/>
              </a:rPr>
              <a:t>Nước Việt Nam có quyền được hưởng tự do và độc lập.</a:t>
            </a:r>
            <a:r>
              <a:rPr lang="en-US" spc="-20">
                <a:solidFill>
                  <a:schemeClr val="bg1"/>
                </a:solidFill>
                <a:latin typeface="Times New Roman" panose="02020603050405020304" pitchFamily="18" charset="0"/>
                <a:cs typeface="Times New Roman" panose="02020603050405020304" pitchFamily="18" charset="0"/>
              </a:rPr>
              <a:t> </a:t>
            </a:r>
          </a:p>
        </p:txBody>
      </p:sp>
      <p:pic>
        <p:nvPicPr>
          <p:cNvPr id="33" name="Ai là triệu phú - Intro Ai là triệu phú của VN bản ngắn (fan-made)">
            <a:hlinkClick r:id="" action="ppaction://media"/>
            <a:extLst>
              <a:ext uri="{FF2B5EF4-FFF2-40B4-BE49-F238E27FC236}">
                <a16:creationId xmlns:a16="http://schemas.microsoft.com/office/drawing/2014/main" id="{EADA7422-2D3E-4866-B4BD-019121148CC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3540944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2.77778E-7 -3.20272E-6 L 2.77778E-7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4.72222E-6 3.89077E-6 L -4.72222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2.77778E-7 -3.20272E-6 L 2.77778E-7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4.72222E-6 3.89077E-6 L -4.72222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08" y="3435226"/>
            <a:ext cx="9128475" cy="1480120"/>
            <a:chOff x="0" y="916360"/>
            <a:chExt cx="9128475"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8083"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638126" y="3472408"/>
            <a:ext cx="5796644" cy="1323439"/>
          </a:xfrm>
          <a:prstGeom prst="rect">
            <a:avLst/>
          </a:prstGeom>
          <a:noFill/>
        </p:spPr>
        <p:txBody>
          <a:bodyPr wrap="square" rtlCol="0">
            <a:spAutoFit/>
          </a:bodyPr>
          <a:lstStyle/>
          <a:p>
            <a:pPr algn="just">
              <a:spcBef>
                <a:spcPct val="0"/>
              </a:spcBef>
            </a:pPr>
            <a:r>
              <a:rPr lang="en-US" sz="2000" b="1">
                <a:solidFill>
                  <a:schemeClr val="bg1"/>
                </a:solidFill>
                <a:latin typeface="Times New Roman" panose="02020603050405020304" pitchFamily="18" charset="0"/>
                <a:cs typeface="Times New Roman" panose="02020603050405020304" pitchFamily="18" charset="0"/>
              </a:rPr>
              <a:t>Câu 5: </a:t>
            </a:r>
            <a:r>
              <a:rPr lang="en-US" altLang="en-US" sz="20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giúp em liên tưởng tới bài thơ nào ra đời trong cuộc kháng chiến chống quân Tống xâm </a:t>
            </a:r>
            <a:r>
              <a:rPr lang="vi-VN" altLang="en-US" sz="2000" b="1">
                <a:solidFill>
                  <a:schemeClr val="bg1"/>
                </a:solidFill>
                <a:latin typeface="Times New Roman" panose="02020603050405020304" pitchFamily="18" charset="0"/>
                <a:cs typeface="Times New Roman" panose="02020603050405020304" pitchFamily="18" charset="0"/>
              </a:rPr>
              <a:t>lược </a:t>
            </a:r>
            <a:r>
              <a:rPr lang="en-US" altLang="en-US" sz="2000" b="1">
                <a:solidFill>
                  <a:schemeClr val="bg1"/>
                </a:solidFill>
                <a:latin typeface="Times New Roman" panose="02020603050405020304" pitchFamily="18" charset="0"/>
                <a:cs typeface="Times New Roman" panose="02020603050405020304" pitchFamily="18" charset="0"/>
              </a:rPr>
              <a:t>lần 2 (đã học ở lớp 4 )?</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A. </a:t>
            </a:r>
            <a:r>
              <a:rPr lang="en-US" altLang="en-US" sz="2400" b="1">
                <a:solidFill>
                  <a:schemeClr val="bg1"/>
                </a:solidFill>
                <a:latin typeface="Times New Roman" panose="02020603050405020304" pitchFamily="18" charset="0"/>
                <a:cs typeface="Times New Roman" panose="02020603050405020304" pitchFamily="18" charset="0"/>
              </a:rPr>
              <a:t>Nam quốc sơn hà.</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B. Chiếu dời đô</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C. Hịch tướng sĩ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D. Bình Ngô đại cáo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C97C4038-F975-4488-87CB-5A8A3722476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7291329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3.05556E-6 4.27646E-6 L 3.05556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1.94444E-6 2.06109E-6 L -1.94444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3.05556E-6 4.27646E-6 L 3.05556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1.94444E-6 2.06109E-6 L -1.94444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87623" y="1921930"/>
            <a:ext cx="6897441" cy="1754326"/>
          </a:xfrm>
          <a:prstGeom prst="rect">
            <a:avLst/>
          </a:prstGeom>
          <a:noFill/>
          <a:ln w="9525">
            <a:noFill/>
            <a:miter lim="800000"/>
            <a:headEnd/>
            <a:tailEnd/>
          </a:ln>
        </p:spPr>
        <p:txBody>
          <a:bodyPr wrap="square">
            <a:spAutoFit/>
          </a:bodyPr>
          <a:lstStyle/>
          <a:p>
            <a:pPr algn="ctr"/>
            <a:r>
              <a:rPr lang="en-US" sz="5400" spc="-80">
                <a:solidFill>
                  <a:srgbClr val="FF0000"/>
                </a:solidFill>
                <a:latin typeface="UVN Thanh Pho Nang" panose="02060406040706070204" pitchFamily="18" charset="0"/>
              </a:rPr>
              <a:t>Bảng thống kê một số sự kiện theo thời gian</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2</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1295531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chemeClr val="accent6">
                    <a:lumMod val="75000"/>
                  </a:schemeClr>
                </a:solidFill>
              </a:rPr>
              <a:t>Cuối năm 1945 - 1946 đã diễn ra sự kiện gì?</a:t>
            </a:r>
          </a:p>
        </p:txBody>
      </p:sp>
      <p:sp>
        <p:nvSpPr>
          <p:cNvPr id="5" name="TextBox 4">
            <a:extLst>
              <a:ext uri="{FF2B5EF4-FFF2-40B4-BE49-F238E27FC236}">
                <a16:creationId xmlns:a16="http://schemas.microsoft.com/office/drawing/2014/main" id="{773F0348-B1D8-40CA-B8C9-212ECCC58405}"/>
              </a:ext>
            </a:extLst>
          </p:cNvPr>
          <p:cNvSpPr txBox="1">
            <a:spLocks noChangeArrowheads="1"/>
          </p:cNvSpPr>
          <p:nvPr/>
        </p:nvSpPr>
        <p:spPr bwMode="auto">
          <a:xfrm>
            <a:off x="0"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pic>
        <p:nvPicPr>
          <p:cNvPr id="4" name="Picture 3">
            <a:extLst>
              <a:ext uri="{FF2B5EF4-FFF2-40B4-BE49-F238E27FC236}">
                <a16:creationId xmlns:a16="http://schemas.microsoft.com/office/drawing/2014/main" id="{85CA4909-D9F4-4852-9439-7D32E19256EB}"/>
              </a:ext>
            </a:extLst>
          </p:cNvPr>
          <p:cNvPicPr>
            <a:picLocks noChangeAspect="1"/>
          </p:cNvPicPr>
          <p:nvPr/>
        </p:nvPicPr>
        <p:blipFill>
          <a:blip r:embed="rId2"/>
          <a:stretch>
            <a:fillRect/>
          </a:stretch>
        </p:blipFill>
        <p:spPr>
          <a:xfrm>
            <a:off x="270206" y="1266422"/>
            <a:ext cx="4248472"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B1DB555B-F30E-49DA-8B81-AA620668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20" y="2058722"/>
            <a:ext cx="4121774" cy="283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19/12/1946</a:t>
            </a:r>
            <a:r>
              <a:rPr lang="en-US" sz="2800" b="1">
                <a:solidFill>
                  <a:schemeClr val="accent6">
                    <a:lumMod val="75000"/>
                  </a:schemeClr>
                </a:solidFill>
              </a:rPr>
              <a:t> đã diễn ra sự kiện gì?</a:t>
            </a:r>
          </a:p>
        </p:txBody>
      </p:sp>
      <p:sp>
        <p:nvSpPr>
          <p:cNvPr id="4" name="TextBox 3">
            <a:extLst>
              <a:ext uri="{FF2B5EF4-FFF2-40B4-BE49-F238E27FC236}">
                <a16:creationId xmlns:a16="http://schemas.microsoft.com/office/drawing/2014/main" id="{66038037-E46F-4BC8-8A12-3C5BFD87984B}"/>
              </a:ext>
            </a:extLst>
          </p:cNvPr>
          <p:cNvSpPr txBox="1">
            <a:spLocks noChangeArrowheads="1"/>
          </p:cNvSpPr>
          <p:nvPr/>
        </p:nvSpPr>
        <p:spPr bwMode="auto">
          <a:xfrm>
            <a:off x="-9128"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16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pic>
        <p:nvPicPr>
          <p:cNvPr id="5" name="Picture 4">
            <a:extLst>
              <a:ext uri="{FF2B5EF4-FFF2-40B4-BE49-F238E27FC236}">
                <a16:creationId xmlns:a16="http://schemas.microsoft.com/office/drawing/2014/main" id="{14E06AA7-AACF-4AA4-AC43-6B2C08C77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240396"/>
            <a:ext cx="6048672" cy="3701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85974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20/12/1946</a:t>
            </a:r>
            <a:r>
              <a:rPr lang="en-US" sz="2800" b="1">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pic>
        <p:nvPicPr>
          <p:cNvPr id="4" name="Picture 18" descr="loi keu goi toan quoc kc 2">
            <a:extLst>
              <a:ext uri="{FF2B5EF4-FFF2-40B4-BE49-F238E27FC236}">
                <a16:creationId xmlns:a16="http://schemas.microsoft.com/office/drawing/2014/main" id="{32DBF79F-C6DA-4962-B861-D13ECE87B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1626166"/>
            <a:ext cx="6156684" cy="3214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6127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spcBef>
                <a:spcPts val="0"/>
              </a:spcBef>
              <a:defRPr/>
            </a:pPr>
            <a:r>
              <a:rPr lang="en-US" sz="2800" b="1" spc="-20">
                <a:solidFill>
                  <a:srgbClr val="002060"/>
                </a:solidFill>
              </a:rPr>
              <a:t>Từ ngày 20/12/ 1946 đến tháng 2/1947</a:t>
            </a:r>
            <a:r>
              <a:rPr lang="en-US" sz="2800" b="1" spc="-20">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121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87000"/>
              </a:lnSpc>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2800" spc="-80">
              <a:solidFill>
                <a:srgbClr val="7030A0"/>
              </a:solidFill>
            </a:endParaRPr>
          </a:p>
        </p:txBody>
      </p:sp>
      <p:pic>
        <p:nvPicPr>
          <p:cNvPr id="4" name="Picture 3">
            <a:extLst>
              <a:ext uri="{FF2B5EF4-FFF2-40B4-BE49-F238E27FC236}">
                <a16:creationId xmlns:a16="http://schemas.microsoft.com/office/drawing/2014/main" id="{11409F42-8281-4175-BEBB-8874362A1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15" y="1600436"/>
            <a:ext cx="5148571" cy="33551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3D3ED4F-2FA2-456C-B3BB-3F55756F1F04}"/>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7651420" y="1996480"/>
            <a:ext cx="1497306" cy="3263815"/>
          </a:xfrm>
          <a:prstGeom prst="rect">
            <a:avLst/>
          </a:prstGeom>
        </p:spPr>
      </p:pic>
    </p:spTree>
    <p:extLst>
      <p:ext uri="{BB962C8B-B14F-4D97-AF65-F5344CB8AC3E}">
        <p14:creationId xmlns:p14="http://schemas.microsoft.com/office/powerpoint/2010/main" val="2672374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53" presetClass="entr" presetSubtype="16"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5065a9a46a205">
            <a:extLst>
              <a:ext uri="{FF2B5EF4-FFF2-40B4-BE49-F238E27FC236}">
                <a16:creationId xmlns:a16="http://schemas.microsoft.com/office/drawing/2014/main" id="{18B29B39-A326-4F94-AA9F-A61387C7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2" y="158014"/>
            <a:ext cx="3878466" cy="47701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Picture 4" descr="49200072">
            <a:extLst>
              <a:ext uri="{FF2B5EF4-FFF2-40B4-BE49-F238E27FC236}">
                <a16:creationId xmlns:a16="http://schemas.microsoft.com/office/drawing/2014/main" id="{79AD84C6-9EF6-465B-9AA2-ABEEFD825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50" y="214878"/>
            <a:ext cx="3963259" cy="47186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8415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1"/>
          <p:cNvSpPr txBox="1">
            <a:spLocks noChangeArrowheads="1"/>
          </p:cNvSpPr>
          <p:nvPr/>
        </p:nvSpPr>
        <p:spPr bwMode="auto">
          <a:xfrm>
            <a:off x="2051721" y="2532899"/>
            <a:ext cx="5040560" cy="1015663"/>
          </a:xfrm>
          <a:prstGeom prst="rect">
            <a:avLst/>
          </a:prstGeom>
          <a:noFill/>
          <a:ln w="9525">
            <a:noFill/>
            <a:miter lim="800000"/>
            <a:headEnd/>
            <a:tailEnd/>
          </a:ln>
        </p:spPr>
        <p:txBody>
          <a:bodyPr wrap="square">
            <a:spAutoFit/>
          </a:bodyPr>
          <a:lstStyle/>
          <a:p>
            <a:pPr algn="ctr" eaLnBrk="1" hangingPunct="1"/>
            <a:r>
              <a:rPr lang="en-US" altLang="zh-CN" sz="6000">
                <a:solidFill>
                  <a:srgbClr val="FF0000"/>
                </a:solidFill>
                <a:latin typeface="UVN Thanh Pho Nang" panose="02060406040706070204" pitchFamily="18" charset="0"/>
              </a:rPr>
              <a:t>KHỞI ĐỘNG</a:t>
            </a:r>
            <a:endParaRPr lang="zh-CN" altLang="en-US" sz="6000" dirty="0">
              <a:solidFill>
                <a:srgbClr val="FF0000"/>
              </a:solidFill>
              <a:latin typeface="UVN Thanh Pho Nang" panose="02060406040706070204" pitchFamily="18" charset="0"/>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1947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pic>
        <p:nvPicPr>
          <p:cNvPr id="4" name="Picture 4" descr="PIC_0006">
            <a:extLst>
              <a:ext uri="{FF2B5EF4-FFF2-40B4-BE49-F238E27FC236}">
                <a16:creationId xmlns:a16="http://schemas.microsoft.com/office/drawing/2014/main" id="{357D8EED-CEF3-40BD-91C5-7BADC6C1F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28" y="1313158"/>
            <a:ext cx="3845636" cy="33976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E39B899-A3CC-4BF5-801D-FA63F1DCEC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Lst>
          </a:blip>
          <a:stretch>
            <a:fillRect/>
          </a:stretch>
        </p:blipFill>
        <p:spPr>
          <a:xfrm>
            <a:off x="125136" y="1484326"/>
            <a:ext cx="4760891" cy="3284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6445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1950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16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pic>
        <p:nvPicPr>
          <p:cNvPr id="4" name="Picture 4" descr="HCT theo doi MT Dong Khe (Cao Bang)">
            <a:extLst>
              <a:ext uri="{FF2B5EF4-FFF2-40B4-BE49-F238E27FC236}">
                <a16:creationId xmlns:a16="http://schemas.microsoft.com/office/drawing/2014/main" id="{58BD88F4-BDAA-40CF-9CF8-A7C749B3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38" y="1169482"/>
            <a:ext cx="4156273" cy="35630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 name="Picture 6" descr="La-van-cau">
            <a:extLst>
              <a:ext uri="{FF2B5EF4-FFF2-40B4-BE49-F238E27FC236}">
                <a16:creationId xmlns:a16="http://schemas.microsoft.com/office/drawing/2014/main" id="{DA4796AE-6B83-4E30-85F2-046663DBEF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801694" y="1151548"/>
            <a:ext cx="3881691" cy="3689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44101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Tháng 2/1951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206338" y="537346"/>
            <a:ext cx="87221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4" name="Picture 2" descr="Tháng 2-1951: Đại hội đại biểu toàn quốc lần thứ II của Đảng | Tạp chí  Tuyên giáo">
            <a:extLst>
              <a:ext uri="{FF2B5EF4-FFF2-40B4-BE49-F238E27FC236}">
                <a16:creationId xmlns:a16="http://schemas.microsoft.com/office/drawing/2014/main" id="{511D72CC-5CD4-4A11-AA44-169BC757A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40396"/>
            <a:ext cx="5868652" cy="3759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8637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1/5/1951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55632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4" name="TextBox 3">
            <a:extLst>
              <a:ext uri="{FF2B5EF4-FFF2-40B4-BE49-F238E27FC236}">
                <a16:creationId xmlns:a16="http://schemas.microsoft.com/office/drawing/2014/main" id="{5FA78E50-9A82-467A-8048-AB6A9C4BEE86}"/>
              </a:ext>
            </a:extLst>
          </p:cNvPr>
          <p:cNvSpPr txBox="1"/>
          <p:nvPr/>
        </p:nvSpPr>
        <p:spPr>
          <a:xfrm>
            <a:off x="395536" y="2140496"/>
            <a:ext cx="2664296" cy="1631216"/>
          </a:xfrm>
          <a:prstGeom prst="rect">
            <a:avLst/>
          </a:prstGeom>
          <a:noFill/>
        </p:spPr>
        <p:txBody>
          <a:bodyPr wrap="square">
            <a:spAutoFit/>
          </a:bodyPr>
          <a:lstStyle/>
          <a:p>
            <a:pPr algn="just"/>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Bác Hồ với các đại biểu dự Đại hội chiến sĩ thi đua, cán bộ gương mẫu lần thứ nhất.</a:t>
            </a:r>
          </a:p>
        </p:txBody>
      </p:sp>
      <p:pic>
        <p:nvPicPr>
          <p:cNvPr id="6" name="Picture 5">
            <a:extLst>
              <a:ext uri="{FF2B5EF4-FFF2-40B4-BE49-F238E27FC236}">
                <a16:creationId xmlns:a16="http://schemas.microsoft.com/office/drawing/2014/main" id="{A54F4C4B-7606-42C8-A85C-D6BBB5971A61}"/>
              </a:ext>
            </a:extLst>
          </p:cNvPr>
          <p:cNvPicPr>
            <a:picLocks noChangeAspect="1"/>
          </p:cNvPicPr>
          <p:nvPr/>
        </p:nvPicPr>
        <p:blipFill>
          <a:blip r:embed="rId2"/>
          <a:stretch>
            <a:fillRect/>
          </a:stretch>
        </p:blipFill>
        <p:spPr>
          <a:xfrm>
            <a:off x="3239852" y="1528429"/>
            <a:ext cx="5688632" cy="3276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878621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18408" y="3953534"/>
            <a:ext cx="36460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18407" y="4163280"/>
            <a:ext cx="3646088"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1</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Trần Đại Nghĩa</a:t>
            </a:r>
          </a:p>
        </p:txBody>
      </p:sp>
      <p:sp>
        <p:nvSpPr>
          <p:cNvPr id="7" name="云形 1">
            <a:extLst>
              <a:ext uri="{FF2B5EF4-FFF2-40B4-BE49-F238E27FC236}">
                <a16:creationId xmlns:a16="http://schemas.microsoft.com/office/drawing/2014/main" id="{42458521-C2D8-4B28-9097-097C03922371}"/>
              </a:ext>
            </a:extLst>
          </p:cNvPr>
          <p:cNvSpPr/>
          <p:nvPr/>
        </p:nvSpPr>
        <p:spPr>
          <a:xfrm>
            <a:off x="3781615" y="794757"/>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C000"/>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399089" y="1491321"/>
            <a:ext cx="39274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sz="2200"/>
              <a:t>Ông tên thật là Phạm Quang Lễ, năm 1946 ông cùng với kỹ sư luyện kim Võ Quý Huân, bác sĩ Trần Hữu Tước theo Hồ Chủ tịch về nước, tham gia tổ chức, chế tạo vũ khí cho quân đội tại núi rừng Việt Bắc.</a:t>
            </a:r>
          </a:p>
        </p:txBody>
      </p:sp>
      <p:pic>
        <p:nvPicPr>
          <p:cNvPr id="12290" name="Picture 2" descr="Tiểu sử viện sỹ Trần Đại Nghĩa">
            <a:extLst>
              <a:ext uri="{FF2B5EF4-FFF2-40B4-BE49-F238E27FC236}">
                <a16:creationId xmlns:a16="http://schemas.microsoft.com/office/drawing/2014/main" id="{BD64A008-5924-443F-8645-C5BF41A01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14" y="994430"/>
            <a:ext cx="2068154" cy="2749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EE9AFDF-6481-4483-8934-B8F49DEEC6D0}"/>
              </a:ext>
            </a:extLst>
          </p:cNvPr>
          <p:cNvSpPr txBox="1"/>
          <p:nvPr/>
        </p:nvSpPr>
        <p:spPr>
          <a:xfrm>
            <a:off x="1" y="425812"/>
            <a:ext cx="9144000"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4049950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516528" y="401920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516527" y="4228952"/>
            <a:ext cx="3290887" cy="323165"/>
          </a:xfrm>
          <a:prstGeom prst="rect">
            <a:avLst/>
          </a:prstGeom>
          <a:noFill/>
        </p:spPr>
        <p:txBody>
          <a:bodyPr wrap="square">
            <a:spAutoFit/>
          </a:bodyPr>
          <a:lstStyle/>
          <a:p>
            <a:pPr algn="ctr" defTabSz="685800"/>
            <a:r>
              <a:rPr lang="en-US"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2</a:t>
            </a:r>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Nguyễn Quốc Trị</a:t>
            </a:r>
          </a:p>
        </p:txBody>
      </p:sp>
      <p:sp>
        <p:nvSpPr>
          <p:cNvPr id="7" name="云形 1">
            <a:extLst>
              <a:ext uri="{FF2B5EF4-FFF2-40B4-BE49-F238E27FC236}">
                <a16:creationId xmlns:a16="http://schemas.microsoft.com/office/drawing/2014/main" id="{42458521-C2D8-4B28-9097-097C03922371}"/>
              </a:ext>
            </a:extLst>
          </p:cNvPr>
          <p:cNvSpPr/>
          <p:nvPr/>
        </p:nvSpPr>
        <p:spPr>
          <a:xfrm>
            <a:off x="3550660" y="860428"/>
            <a:ext cx="5336587"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3932876" y="1464661"/>
            <a:ext cx="441954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Anh hùng Nguyễn Quốc Trị sinh năm 1921, quê ở tỉnh Nghệ An. Cuối 1946 đầu 1947, ông đã diệt được 19 tên Pháp và 2 tên Nhật. Trong chiến dịch Thu - Đông 1950, ông đã chỉ huy đánh tan 2 trung đội của Pháp, diệt và bắt 22 tên địch, phá kế hoạch hợp quân của giặc.</a:t>
            </a:r>
          </a:p>
        </p:txBody>
      </p:sp>
      <p:pic>
        <p:nvPicPr>
          <p:cNvPr id="11" name="Picture 6" descr="Nguyen Quoc Tri">
            <a:extLst>
              <a:ext uri="{FF2B5EF4-FFF2-40B4-BE49-F238E27FC236}">
                <a16:creationId xmlns:a16="http://schemas.microsoft.com/office/drawing/2014/main" id="{61BE9C25-A7A8-499E-965A-0189CFB2B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45" t="14925" r="11111" b="11940"/>
          <a:stretch>
            <a:fillRect/>
          </a:stretch>
        </p:blipFill>
        <p:spPr bwMode="auto">
          <a:xfrm>
            <a:off x="1017270" y="1079281"/>
            <a:ext cx="2384744" cy="2747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EF4190D-2780-4B7B-A30D-71D64C73E403}"/>
              </a:ext>
            </a:extLst>
          </p:cNvPr>
          <p:cNvSpPr txBox="1"/>
          <p:nvPr/>
        </p:nvSpPr>
        <p:spPr>
          <a:xfrm>
            <a:off x="179513" y="425812"/>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9473592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86988"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420324" y="4163280"/>
            <a:ext cx="3167744"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3</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La Văn Cầu</a:t>
            </a:r>
          </a:p>
        </p:txBody>
      </p:sp>
      <p:pic>
        <p:nvPicPr>
          <p:cNvPr id="6" name="Picture 11" descr="La Van Cau">
            <a:extLst>
              <a:ext uri="{FF2B5EF4-FFF2-40B4-BE49-F238E27FC236}">
                <a16:creationId xmlns:a16="http://schemas.microsoft.com/office/drawing/2014/main" id="{209E4BCA-593C-4637-9D21-1B6915D0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00" r="-2232" b="10001"/>
          <a:stretch>
            <a:fillRect/>
          </a:stretch>
        </p:blipFill>
        <p:spPr bwMode="auto">
          <a:xfrm>
            <a:off x="1000982" y="1053280"/>
            <a:ext cx="2294844" cy="269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云形 1">
            <a:extLst>
              <a:ext uri="{FF2B5EF4-FFF2-40B4-BE49-F238E27FC236}">
                <a16:creationId xmlns:a16="http://schemas.microsoft.com/office/drawing/2014/main" id="{42458521-C2D8-4B28-9097-097C03922371}"/>
              </a:ext>
            </a:extLst>
          </p:cNvPr>
          <p:cNvSpPr/>
          <p:nvPr/>
        </p:nvSpPr>
        <p:spPr>
          <a:xfrm>
            <a:off x="3777532" y="896401"/>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571789" y="1361608"/>
            <a:ext cx="375145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latin typeface="+mj-lt"/>
              </a:rPr>
              <a:t>Tr</a:t>
            </a:r>
            <a:r>
              <a:rPr lang="en-US" sz="2000" b="1" dirty="0" err="1">
                <a:latin typeface="+mj-lt"/>
              </a:rPr>
              <a:t>ong</a:t>
            </a:r>
            <a:r>
              <a:rPr lang="en-US" sz="2000" b="1" dirty="0">
                <a:latin typeface="+mj-lt"/>
              </a:rPr>
              <a:t> </a:t>
            </a:r>
            <a:r>
              <a:rPr lang="en-US" sz="2000" b="1" dirty="0" err="1">
                <a:latin typeface="+mj-lt"/>
              </a:rPr>
              <a:t>tr</a:t>
            </a:r>
            <a:r>
              <a:rPr lang="vi-VN" sz="2000" b="1" dirty="0" err="1">
                <a:latin typeface="+mj-lt"/>
              </a:rPr>
              <a:t>ận</a:t>
            </a:r>
            <a:r>
              <a:rPr lang="vi-VN" sz="2000" b="1" dirty="0">
                <a:latin typeface="+mj-lt"/>
              </a:rPr>
              <a:t> </a:t>
            </a:r>
            <a:r>
              <a:rPr lang="vi-VN" sz="2000" b="1" dirty="0" err="1">
                <a:latin typeface="+mj-lt"/>
              </a:rPr>
              <a:t>phục</a:t>
            </a:r>
            <a:r>
              <a:rPr lang="vi-VN" sz="2000" b="1" dirty="0">
                <a:latin typeface="+mj-lt"/>
              </a:rPr>
              <a:t> </a:t>
            </a:r>
            <a:r>
              <a:rPr lang="vi-VN" sz="2000" b="1" dirty="0" err="1">
                <a:latin typeface="+mj-lt"/>
              </a:rPr>
              <a:t>kích</a:t>
            </a:r>
            <a:r>
              <a:rPr lang="vi-VN" sz="2000" b="1" dirty="0">
                <a:latin typeface="+mj-lt"/>
              </a:rPr>
              <a:t> trên </a:t>
            </a:r>
            <a:r>
              <a:rPr lang="vi-VN" sz="2000" b="1" dirty="0" err="1">
                <a:latin typeface="+mj-lt"/>
              </a:rPr>
              <a:t>đường</a:t>
            </a:r>
            <a:r>
              <a:rPr lang="vi-VN" sz="2000" b="1" dirty="0">
                <a:latin typeface="+mj-lt"/>
              </a:rPr>
              <a:t> Bông Lau</a:t>
            </a:r>
            <a:r>
              <a:rPr lang="en-US" sz="2000" b="1" dirty="0">
                <a:latin typeface="+mj-lt"/>
              </a:rPr>
              <a:t> n</a:t>
            </a:r>
            <a:r>
              <a:rPr lang="vi-VN" sz="2000" b="1" dirty="0">
                <a:latin typeface="+mj-lt"/>
              </a:rPr>
              <a:t>ăm 1950</a:t>
            </a:r>
            <a:r>
              <a:rPr lang="en-US" sz="2000" b="1" dirty="0">
                <a:latin typeface="+mj-lt"/>
              </a:rPr>
              <a:t>,</a:t>
            </a:r>
            <a:r>
              <a:rPr lang="vi-VN" sz="2000" b="1" dirty="0">
                <a:latin typeface="+mj-lt"/>
              </a:rPr>
              <a:t> khi đang </a:t>
            </a:r>
            <a:r>
              <a:rPr lang="vi-VN" sz="2000" b="1" dirty="0" err="1">
                <a:latin typeface="+mj-lt"/>
              </a:rPr>
              <a:t>chỉ</a:t>
            </a:r>
            <a:r>
              <a:rPr lang="vi-VN" sz="2000" b="1" dirty="0">
                <a:latin typeface="+mj-lt"/>
              </a:rPr>
              <a:t> huy </a:t>
            </a:r>
            <a:r>
              <a:rPr lang="vi-VN" sz="2000" b="1" dirty="0" err="1">
                <a:latin typeface="+mj-lt"/>
              </a:rPr>
              <a:t>tổ</a:t>
            </a:r>
            <a:r>
              <a:rPr lang="vi-VN" sz="2000" b="1" dirty="0">
                <a:latin typeface="+mj-lt"/>
              </a:rPr>
              <a:t> </a:t>
            </a:r>
            <a:r>
              <a:rPr lang="vi-VN" sz="2000" b="1" dirty="0" err="1">
                <a:latin typeface="+mj-lt"/>
              </a:rPr>
              <a:t>bộc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hàng</a:t>
            </a:r>
            <a:r>
              <a:rPr lang="vi-VN" sz="2000" b="1" dirty="0">
                <a:latin typeface="+mj-lt"/>
              </a:rPr>
              <a:t> </a:t>
            </a:r>
            <a:r>
              <a:rPr lang="vi-VN" sz="2000" b="1" dirty="0" err="1">
                <a:latin typeface="+mj-lt"/>
              </a:rPr>
              <a:t>rào</a:t>
            </a:r>
            <a:r>
              <a:rPr lang="vi-VN" sz="2000" b="1" dirty="0">
                <a:latin typeface="+mj-lt"/>
              </a:rPr>
              <a:t> </a:t>
            </a:r>
            <a:r>
              <a:rPr lang="vi-VN" sz="2000" b="1" dirty="0" err="1">
                <a:latin typeface="+mj-lt"/>
              </a:rPr>
              <a:t>để</a:t>
            </a:r>
            <a:r>
              <a:rPr lang="vi-VN" sz="2000" b="1" dirty="0">
                <a:latin typeface="+mj-lt"/>
              </a:rPr>
              <a:t> đơn </a:t>
            </a:r>
            <a:r>
              <a:rPr lang="vi-VN" sz="2000" b="1" dirty="0" err="1">
                <a:latin typeface="+mj-lt"/>
              </a:rPr>
              <a:t>vị</a:t>
            </a:r>
            <a:r>
              <a:rPr lang="vi-VN" sz="2000" b="1" dirty="0">
                <a:latin typeface="+mj-lt"/>
              </a:rPr>
              <a:t> </a:t>
            </a:r>
            <a:r>
              <a:rPr lang="vi-VN" sz="2000" b="1" dirty="0" err="1">
                <a:latin typeface="+mj-lt"/>
              </a:rPr>
              <a:t>tiến</a:t>
            </a:r>
            <a:r>
              <a:rPr lang="vi-VN" sz="2000" b="1" dirty="0">
                <a:latin typeface="+mj-lt"/>
              </a:rPr>
              <a:t> công </a:t>
            </a:r>
            <a:r>
              <a:rPr lang="vi-VN" sz="2000" b="1" dirty="0" err="1">
                <a:latin typeface="+mj-lt"/>
              </a:rPr>
              <a:t>đồn</a:t>
            </a:r>
            <a:r>
              <a:rPr lang="vi-VN" sz="2000" b="1" dirty="0">
                <a:latin typeface="+mj-lt"/>
              </a:rPr>
              <a:t>, ông </a:t>
            </a:r>
            <a:r>
              <a:rPr lang="vi-VN" sz="2000" b="1" dirty="0" err="1">
                <a:latin typeface="+mj-lt"/>
              </a:rPr>
              <a:t>bị</a:t>
            </a:r>
            <a:r>
              <a:rPr lang="vi-VN" sz="2000" b="1" dirty="0">
                <a:latin typeface="+mj-lt"/>
              </a:rPr>
              <a:t> thương </a:t>
            </a:r>
            <a:r>
              <a:rPr lang="vi-VN" sz="2000" b="1" dirty="0" err="1">
                <a:latin typeface="+mj-lt"/>
              </a:rPr>
              <a:t>gẫy</a:t>
            </a:r>
            <a:r>
              <a:rPr lang="vi-VN" sz="2000" b="1" dirty="0">
                <a:latin typeface="+mj-lt"/>
              </a:rPr>
              <a:t> </a:t>
            </a:r>
            <a:r>
              <a:rPr lang="vi-VN" sz="2000" b="1" dirty="0" err="1">
                <a:latin typeface="+mj-lt"/>
              </a:rPr>
              <a:t>nát</a:t>
            </a:r>
            <a:r>
              <a:rPr lang="vi-VN" sz="2000" b="1" dirty="0">
                <a:latin typeface="+mj-lt"/>
              </a:rPr>
              <a:t> </a:t>
            </a:r>
            <a:r>
              <a:rPr lang="vi-VN" sz="2000" b="1" dirty="0" err="1">
                <a:latin typeface="+mj-lt"/>
              </a:rPr>
              <a:t>cánh</a:t>
            </a:r>
            <a:r>
              <a:rPr lang="vi-VN" sz="2000" b="1" dirty="0">
                <a:latin typeface="+mj-lt"/>
              </a:rPr>
              <a:t> tay, </a:t>
            </a:r>
            <a:r>
              <a:rPr lang="vi-VN" sz="2000" b="1" dirty="0" err="1">
                <a:latin typeface="+mj-lt"/>
              </a:rPr>
              <a:t>và</a:t>
            </a:r>
            <a:r>
              <a:rPr lang="vi-VN" sz="2000" b="1" dirty="0">
                <a:latin typeface="+mj-lt"/>
              </a:rPr>
              <a:t> </a:t>
            </a:r>
            <a:r>
              <a:rPr lang="vi-VN" sz="2000" b="1" dirty="0" err="1">
                <a:latin typeface="+mj-lt"/>
              </a:rPr>
              <a:t>đã</a:t>
            </a:r>
            <a:r>
              <a:rPr lang="vi-VN" sz="2000" b="1" dirty="0">
                <a:latin typeface="+mj-lt"/>
              </a:rPr>
              <a:t> </a:t>
            </a:r>
            <a:r>
              <a:rPr lang="vi-VN" sz="2000" b="1" dirty="0" err="1">
                <a:latin typeface="+mj-lt"/>
              </a:rPr>
              <a:t>nhờ</a:t>
            </a:r>
            <a:r>
              <a:rPr lang="vi-VN" sz="2000" b="1" dirty="0">
                <a:latin typeface="+mj-lt"/>
              </a:rPr>
              <a:t> </a:t>
            </a:r>
            <a:r>
              <a:rPr lang="vi-VN" sz="2000" b="1" dirty="0" err="1">
                <a:latin typeface="+mj-lt"/>
              </a:rPr>
              <a:t>đồng</a:t>
            </a:r>
            <a:r>
              <a:rPr lang="vi-VN" sz="2000" b="1" dirty="0">
                <a:latin typeface="+mj-lt"/>
              </a:rPr>
              <a:t> </a:t>
            </a:r>
            <a:r>
              <a:rPr lang="vi-VN" sz="2000" b="1" dirty="0" err="1">
                <a:latin typeface="+mj-lt"/>
              </a:rPr>
              <a:t>đội</a:t>
            </a:r>
            <a:r>
              <a:rPr lang="vi-VN" sz="2000" b="1" dirty="0">
                <a:latin typeface="+mj-lt"/>
              </a:rPr>
              <a:t> </a:t>
            </a:r>
            <a:r>
              <a:rPr lang="vi-VN" sz="2000" b="1" dirty="0" err="1">
                <a:latin typeface="+mj-lt"/>
              </a:rPr>
              <a:t>chặt</a:t>
            </a:r>
            <a:r>
              <a:rPr lang="vi-VN" sz="2000" b="1" dirty="0">
                <a:latin typeface="+mj-lt"/>
              </a:rPr>
              <a:t> </a:t>
            </a:r>
            <a:r>
              <a:rPr lang="vi-VN" sz="2000" b="1" dirty="0" err="1">
                <a:latin typeface="+mj-lt"/>
              </a:rPr>
              <a:t>đứt</a:t>
            </a:r>
            <a:r>
              <a:rPr lang="vi-VN" sz="2000" b="1" dirty="0">
                <a:latin typeface="+mj-lt"/>
              </a:rPr>
              <a:t> </a:t>
            </a:r>
            <a:r>
              <a:rPr lang="vi-VN" sz="2000" b="1" dirty="0" err="1">
                <a:latin typeface="+mj-lt"/>
              </a:rPr>
              <a:t>để</a:t>
            </a:r>
            <a:r>
              <a:rPr lang="vi-VN" sz="2000" b="1" dirty="0">
                <a:latin typeface="+mj-lt"/>
              </a:rPr>
              <a:t> </a:t>
            </a:r>
            <a:r>
              <a:rPr lang="vi-VN" sz="2000" b="1" dirty="0" err="1">
                <a:latin typeface="+mj-lt"/>
              </a:rPr>
              <a:t>khỏi</a:t>
            </a:r>
            <a:r>
              <a:rPr lang="vi-VN" sz="2000" b="1" dirty="0">
                <a:latin typeface="+mj-lt"/>
              </a:rPr>
              <a:t> </a:t>
            </a:r>
            <a:r>
              <a:rPr lang="vi-VN" sz="2000" b="1" dirty="0" err="1">
                <a:latin typeface="+mj-lt"/>
              </a:rPr>
              <a:t>vướng</a:t>
            </a:r>
            <a:r>
              <a:rPr lang="vi-VN" sz="2000" b="1" dirty="0">
                <a:latin typeface="+mj-lt"/>
              </a:rPr>
              <a:t>, </a:t>
            </a:r>
            <a:r>
              <a:rPr lang="vi-VN" sz="2000" b="1" dirty="0" err="1">
                <a:latin typeface="+mj-lt"/>
              </a:rPr>
              <a:t>dùng</a:t>
            </a:r>
            <a:r>
              <a:rPr lang="vi-VN" sz="2000" b="1" dirty="0">
                <a:latin typeface="+mj-lt"/>
              </a:rPr>
              <a:t> tay </a:t>
            </a:r>
            <a:r>
              <a:rPr lang="vi-VN" sz="2000" b="1" dirty="0" err="1">
                <a:latin typeface="+mj-lt"/>
              </a:rPr>
              <a:t>trái</a:t>
            </a:r>
            <a:r>
              <a:rPr lang="vi-VN" sz="2000" b="1" dirty="0">
                <a:latin typeface="+mj-lt"/>
              </a:rPr>
              <a:t> ôm </a:t>
            </a:r>
            <a:r>
              <a:rPr lang="vi-VN" sz="2000" b="1" dirty="0" err="1">
                <a:latin typeface="+mj-lt"/>
              </a:rPr>
              <a:t>bọc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mở</a:t>
            </a:r>
            <a:r>
              <a:rPr lang="vi-VN" sz="2000" b="1" dirty="0">
                <a:latin typeface="+mj-lt"/>
              </a:rPr>
              <a:t> </a:t>
            </a:r>
            <a:r>
              <a:rPr lang="vi-VN" sz="2000" b="1" dirty="0" err="1">
                <a:latin typeface="+mj-lt"/>
              </a:rPr>
              <a:t>đường</a:t>
            </a:r>
            <a:r>
              <a:rPr lang="vi-VN" sz="2000" b="1" dirty="0">
                <a:latin typeface="+mj-lt"/>
              </a:rPr>
              <a:t>, </a:t>
            </a:r>
            <a:r>
              <a:rPr lang="vi-VN" sz="2000" b="1" dirty="0" err="1">
                <a:latin typeface="+mj-lt"/>
              </a:rPr>
              <a:t>tạo</a:t>
            </a:r>
            <a:r>
              <a:rPr lang="vi-VN" sz="2000" b="1" dirty="0">
                <a:latin typeface="+mj-lt"/>
              </a:rPr>
              <a:t> </a:t>
            </a:r>
            <a:r>
              <a:rPr lang="vi-VN" sz="2000" b="1" dirty="0" err="1">
                <a:latin typeface="+mj-lt"/>
              </a:rPr>
              <a:t>thời</a:t>
            </a:r>
            <a:r>
              <a:rPr lang="vi-VN" sz="2000" b="1" dirty="0">
                <a:latin typeface="+mj-lt"/>
              </a:rPr>
              <a:t> cơ cho đơn </a:t>
            </a:r>
            <a:r>
              <a:rPr lang="vi-VN" sz="2000" b="1" dirty="0" err="1">
                <a:latin typeface="+mj-lt"/>
              </a:rPr>
              <a:t>vị</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chiếm</a:t>
            </a:r>
            <a:r>
              <a:rPr lang="vi-VN" sz="2000" b="1" dirty="0">
                <a:latin typeface="+mj-lt"/>
              </a:rPr>
              <a:t> </a:t>
            </a:r>
            <a:r>
              <a:rPr lang="vi-VN" sz="2000" b="1" dirty="0" err="1">
                <a:latin typeface="+mj-lt"/>
              </a:rPr>
              <a:t>đồn</a:t>
            </a:r>
            <a:r>
              <a:rPr lang="vi-VN" sz="2000" b="1" dirty="0">
                <a:latin typeface="+mj-lt"/>
              </a:rPr>
              <a:t> </a:t>
            </a:r>
            <a:r>
              <a:rPr lang="vi-VN" sz="2000" b="1" dirty="0" err="1">
                <a:latin typeface="+mj-lt"/>
              </a:rPr>
              <a:t>địch</a:t>
            </a:r>
            <a:r>
              <a:rPr lang="en-US" sz="2000" b="1" dirty="0">
                <a:latin typeface="+mj-lt"/>
              </a:rPr>
              <a:t>.</a:t>
            </a:r>
          </a:p>
        </p:txBody>
      </p:sp>
      <p:sp>
        <p:nvSpPr>
          <p:cNvPr id="9" name="TextBox 8">
            <a:extLst>
              <a:ext uri="{FF2B5EF4-FFF2-40B4-BE49-F238E27FC236}">
                <a16:creationId xmlns:a16="http://schemas.microsoft.com/office/drawing/2014/main" id="{6A8B0440-EF97-4FF1-80CB-53649C8A8B8B}"/>
              </a:ext>
            </a:extLst>
          </p:cNvPr>
          <p:cNvSpPr txBox="1"/>
          <p:nvPr/>
        </p:nvSpPr>
        <p:spPr>
          <a:xfrm>
            <a:off x="215516" y="34824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029898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18408" y="4238059"/>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18407" y="4447805"/>
            <a:ext cx="3290887" cy="646331"/>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4</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Hoàng Hanh</a:t>
            </a:r>
          </a:p>
          <a:p>
            <a:pPr algn="ctr" defTabSz="685800"/>
            <a:endPar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3743515" y="834909"/>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319972" y="1673783"/>
            <a:ext cx="38524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a:latin typeface="Times New Roman" panose="02020603050405020304" pitchFamily="18" charset="0"/>
                <a:cs typeface="Times New Roman" panose="02020603050405020304" pitchFamily="18" charset="0"/>
              </a:rPr>
              <a:t>Anh hùng lao động Hoàng Hanh đã có thành tích trong thâm canh, trồng trọt và phát triển chăn nuôi, cải tiến kỹ thuật và công cụ, tham gia tích cực vào tổ đổi công và hợp tác xã sản xuất nông nghiệp.</a:t>
            </a:r>
            <a:endParaRPr lang="en-US" dirty="0">
              <a:latin typeface="Times New Roman" panose="02020603050405020304" pitchFamily="18" charset="0"/>
              <a:cs typeface="Times New Roman" panose="02020603050405020304" pitchFamily="18" charset="0"/>
            </a:endParaRPr>
          </a:p>
        </p:txBody>
      </p:sp>
      <p:pic>
        <p:nvPicPr>
          <p:cNvPr id="9" name="Picture 5" descr="28_anhtrang1_762">
            <a:extLst>
              <a:ext uri="{FF2B5EF4-FFF2-40B4-BE49-F238E27FC236}">
                <a16:creationId xmlns:a16="http://schemas.microsoft.com/office/drawing/2014/main" id="{E69C911A-078F-427B-B538-4B11E57972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369" y="1246575"/>
            <a:ext cx="2712962" cy="279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4D3D4AF-1B0A-4AB7-9654-14812ED8FF60}"/>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9007031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77269"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77268" y="4163280"/>
            <a:ext cx="3290887" cy="323165"/>
          </a:xfrm>
          <a:prstGeom prst="rect">
            <a:avLst/>
          </a:prstGeom>
          <a:noFill/>
        </p:spPr>
        <p:txBody>
          <a:bodyPr wrap="square">
            <a:spAutoFit/>
          </a:bodyPr>
          <a:lstStyle/>
          <a:p>
            <a:pPr algn="ctr" defTabSz="685800"/>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5. Anh hùng Cù Chính Lan</a:t>
            </a:r>
          </a:p>
        </p:txBody>
      </p:sp>
      <p:sp>
        <p:nvSpPr>
          <p:cNvPr id="7" name="云形 1">
            <a:extLst>
              <a:ext uri="{FF2B5EF4-FFF2-40B4-BE49-F238E27FC236}">
                <a16:creationId xmlns:a16="http://schemas.microsoft.com/office/drawing/2014/main" id="{42458521-C2D8-4B28-9097-097C03922371}"/>
              </a:ext>
            </a:extLst>
          </p:cNvPr>
          <p:cNvSpPr/>
          <p:nvPr/>
        </p:nvSpPr>
        <p:spPr>
          <a:xfrm>
            <a:off x="3763422" y="1177190"/>
            <a:ext cx="4979481" cy="34839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416958" y="1622688"/>
            <a:ext cx="36724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Cù Chính Lan sinh năm 1930, anh từng nổi tiếng với thành tích chỉ 1 lưỡi dao cùn bắt sống được một binh sĩ Pháp và cướp được một khẩu tiểu liên, được tặng Huân chương Chiến công vì thành tích "tay không bắt giặc" này.</a:t>
            </a:r>
          </a:p>
        </p:txBody>
      </p:sp>
      <p:pic>
        <p:nvPicPr>
          <p:cNvPr id="9" name="Picture 12" descr="Cu chinh lan">
            <a:extLst>
              <a:ext uri="{FF2B5EF4-FFF2-40B4-BE49-F238E27FC236}">
                <a16:creationId xmlns:a16="http://schemas.microsoft.com/office/drawing/2014/main" id="{1A34D6CA-111D-40FB-B558-FCF13879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7" t="16701" r="7433" b="16493"/>
          <a:stretch>
            <a:fillRect/>
          </a:stretch>
        </p:blipFill>
        <p:spPr bwMode="auto">
          <a:xfrm>
            <a:off x="796525" y="867791"/>
            <a:ext cx="2550175" cy="289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E7B60B0-D9AB-45A1-BF89-FD4EEF7ADB0F}"/>
              </a:ext>
            </a:extLst>
          </p:cNvPr>
          <p:cNvSpPr txBox="1"/>
          <p:nvPr/>
        </p:nvSpPr>
        <p:spPr>
          <a:xfrm>
            <a:off x="179512" y="329769"/>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14742725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59316" y="3979947"/>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59316" y="4189693"/>
            <a:ext cx="3290887" cy="507831"/>
          </a:xfrm>
          <a:prstGeom prst="rect">
            <a:avLst/>
          </a:prstGeom>
          <a:noFill/>
        </p:spPr>
        <p:txBody>
          <a:bodyPr wrap="square">
            <a:spAutoFit/>
          </a:bodyPr>
          <a:lstStyle/>
          <a:p>
            <a:pPr algn="ctr" defTabSz="685800"/>
            <a:r>
              <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6. Nữ anh hùng Nguyễn Thị Chiên</a:t>
            </a:r>
          </a:p>
          <a:p>
            <a:pPr algn="ctr" defTabSz="685800"/>
            <a:endPar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3490911" y="1033229"/>
            <a:ext cx="5293774" cy="37506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3987015" y="1586987"/>
            <a:ext cx="417090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b="1">
                <a:solidFill>
                  <a:prstClr val="black"/>
                </a:solidFill>
                <a:latin typeface="+mj-lt"/>
                <a:cs typeface="Arial" panose="020B0604020202020204" pitchFamily="34" charset="0"/>
              </a:rPr>
              <a:t>Nguyễn Thị Chiên sinh năm 1930, đã tham gia xây dựng nhiều cơ sở kháng chiến, phá giao thông đường 39, phá tề... Bà đã tiêu diệt, làm bị thương và bắt nhiều quân địch. Bà là người phụ nữ Việt Nam đầu tiên được nhà nước Việt Nam Dân Chủ Cộng Hòa tuyên dương Anh hùng lực lượng vũ trang nhân dân.</a:t>
            </a:r>
          </a:p>
        </p:txBody>
      </p:sp>
      <p:pic>
        <p:nvPicPr>
          <p:cNvPr id="11" name="Picture 9" descr="NguyenThiChien">
            <a:extLst>
              <a:ext uri="{FF2B5EF4-FFF2-40B4-BE49-F238E27FC236}">
                <a16:creationId xmlns:a16="http://schemas.microsoft.com/office/drawing/2014/main" id="{B99E3121-FC78-46AA-8C21-B70437CE8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57773" y="999982"/>
            <a:ext cx="2296325" cy="283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7A12A87-EE4E-4DAA-A522-316324FDB011}"/>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1976013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146186" y="1495639"/>
            <a:ext cx="3184270"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964113" y="4564018"/>
              <a:ext cx="1813683" cy="1404770"/>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7/5/1954</a:t>
              </a:r>
            </a:p>
          </p:txBody>
        </p:sp>
      </p:grpSp>
      <p:grpSp>
        <p:nvGrpSpPr>
          <p:cNvPr id="6" name="Group 5">
            <a:extLst>
              <a:ext uri="{FF2B5EF4-FFF2-40B4-BE49-F238E27FC236}">
                <a16:creationId xmlns:a16="http://schemas.microsoft.com/office/drawing/2014/main" id="{0C658C90-2A3A-4902-A7FC-5625D57CB46C}"/>
              </a:ext>
            </a:extLst>
          </p:cNvPr>
          <p:cNvGrpSpPr/>
          <p:nvPr/>
        </p:nvGrpSpPr>
        <p:grpSpPr>
          <a:xfrm rot="5400000">
            <a:off x="-372738" y="1501856"/>
            <a:ext cx="3184268" cy="2141374"/>
            <a:chOff x="259424" y="1452347"/>
            <a:chExt cx="8808376" cy="2004277"/>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992244" y="1752100"/>
              <a:ext cx="2004277" cy="1404771"/>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13/03/1954</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1865289" y="1513054"/>
            <a:ext cx="3184270" cy="2141373"/>
            <a:chOff x="166967" y="4308490"/>
            <a:chExt cx="8808376"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964114" y="4541956"/>
              <a:ext cx="1813683" cy="1404770"/>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6/5/1954</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614719" y="1884222"/>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76742" y="1884222"/>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431775" y="3216518"/>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607205" y="1812046"/>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661736" y="3265144"/>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462964" y="4620261"/>
              <a:ext cx="1466226" cy="129789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4942633" y="3265144"/>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461236" y="4596309"/>
              <a:ext cx="1466226" cy="1297895"/>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409669" y="156030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1044045" y="1763680"/>
              <a:ext cx="1838732" cy="1404771"/>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5/7/1954</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5167359" y="1884222"/>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206115" y="3227717"/>
            <a:ext cx="1591376" cy="231073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583883" y="1799981"/>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209779" y="307774"/>
            <a:ext cx="8821211"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300"/>
              <a:t>Câu 1: Chiến dịch Điện Biên Phủ kết thúc khi nào?</a:t>
            </a:r>
          </a:p>
        </p:txBody>
      </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7392203" y="1799859"/>
            <a:ext cx="1219200" cy="1219200"/>
          </a:xfrm>
          <a:prstGeom prst="rect">
            <a:avLst/>
          </a:prstGeom>
        </p:spPr>
      </p:pic>
    </p:spTree>
    <p:extLst>
      <p:ext uri="{BB962C8B-B14F-4D97-AF65-F5344CB8AC3E}">
        <p14:creationId xmlns:p14="http://schemas.microsoft.com/office/powerpoint/2010/main" val="85605744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84997" y="401032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84996" y="4220072"/>
            <a:ext cx="3290887" cy="338554"/>
          </a:xfrm>
          <a:prstGeom prst="rect">
            <a:avLst/>
          </a:prstGeom>
          <a:noFill/>
        </p:spPr>
        <p:txBody>
          <a:bodyPr wrap="square">
            <a:spAutoFit/>
          </a:bodyPr>
          <a:lstStyle/>
          <a:p>
            <a:pPr algn="ctr" defTabSz="685800"/>
            <a:r>
              <a:rPr lang="vi-VN" altLang="en-US" sz="16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7. Anh hùng Ngô Gia Khảm</a:t>
            </a:r>
          </a:p>
        </p:txBody>
      </p:sp>
      <p:sp>
        <p:nvSpPr>
          <p:cNvPr id="7" name="云形 1">
            <a:extLst>
              <a:ext uri="{FF2B5EF4-FFF2-40B4-BE49-F238E27FC236}">
                <a16:creationId xmlns:a16="http://schemas.microsoft.com/office/drawing/2014/main" id="{42458521-C2D8-4B28-9097-097C03922371}"/>
              </a:ext>
            </a:extLst>
          </p:cNvPr>
          <p:cNvSpPr/>
          <p:nvPr/>
        </p:nvSpPr>
        <p:spPr>
          <a:xfrm>
            <a:off x="3371850" y="714063"/>
            <a:ext cx="5686425" cy="4005213"/>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129610" y="1162944"/>
            <a:ext cx="417090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solidFill>
                  <a:prstClr val="black"/>
                </a:solidFill>
                <a:latin typeface="+mj-lt"/>
                <a:cs typeface="Arial" panose="020B0604020202020204" pitchFamily="34" charset="0"/>
              </a:rPr>
              <a:t>Ngô Gia Khảm (1912), sau khi Cách mạng tháng Tám thành công, Chính phủ và đoàn thể giao cho anh thành lập xưởng hóa chất đầu tiên ở Việt Bắc để nhồi đạn và các thứ vũ khí khác. Trước những nhiệm vụ cao cả, anh luôn tự nhủ và đã dồn hết sức lực của mình phục vụ kháng chiến vì lý tưởng của Đảng, vì cuộc sống của nhân dân.</a:t>
            </a:r>
          </a:p>
        </p:txBody>
      </p:sp>
      <p:pic>
        <p:nvPicPr>
          <p:cNvPr id="9" name="Picture 10" descr="Ngo Gia Kham">
            <a:extLst>
              <a:ext uri="{FF2B5EF4-FFF2-40B4-BE49-F238E27FC236}">
                <a16:creationId xmlns:a16="http://schemas.microsoft.com/office/drawing/2014/main" id="{F338191F-BE62-4FE9-A22E-C4905EE9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7691" t="39874" r="35892" b="11254"/>
          <a:stretch/>
        </p:blipFill>
        <p:spPr bwMode="auto">
          <a:xfrm>
            <a:off x="981946" y="1073399"/>
            <a:ext cx="221334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1817F75-AF73-4052-A0EA-01E2686EA50C}"/>
              </a:ext>
            </a:extLst>
          </p:cNvPr>
          <p:cNvSpPr txBox="1"/>
          <p:nvPr/>
        </p:nvSpPr>
        <p:spPr>
          <a:xfrm>
            <a:off x="329784" y="343406"/>
            <a:ext cx="8484431" cy="400110"/>
          </a:xfrm>
          <a:prstGeom prst="rect">
            <a:avLst/>
          </a:prstGeom>
          <a:noFill/>
        </p:spPr>
        <p:txBody>
          <a:bodyPr wrap="square">
            <a:spAutoFit/>
          </a:bodyPr>
          <a:lstStyle/>
          <a:p>
            <a:pPr algn="ctr" defTabSz="685800"/>
            <a:r>
              <a:rPr lang="vi-VN" altLang="en-US"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15120103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7/5/1954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53831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pic>
        <p:nvPicPr>
          <p:cNvPr id="6" name="Picture 5">
            <a:extLst>
              <a:ext uri="{FF2B5EF4-FFF2-40B4-BE49-F238E27FC236}">
                <a16:creationId xmlns:a16="http://schemas.microsoft.com/office/drawing/2014/main" id="{34739DC6-AEC5-42D5-8552-287855A83242}"/>
              </a:ext>
            </a:extLst>
          </p:cNvPr>
          <p:cNvPicPr>
            <a:picLocks noChangeAspect="1"/>
          </p:cNvPicPr>
          <p:nvPr/>
        </p:nvPicPr>
        <p:blipFill>
          <a:blip r:embed="rId3"/>
          <a:stretch>
            <a:fillRect/>
          </a:stretch>
        </p:blipFill>
        <p:spPr>
          <a:xfrm>
            <a:off x="323528" y="1497657"/>
            <a:ext cx="4788532" cy="3534419"/>
          </a:xfrm>
          <a:prstGeom prst="rect">
            <a:avLst/>
          </a:prstGeom>
          <a:ln>
            <a:noFill/>
          </a:ln>
          <a:effectLst>
            <a:outerShdw blurRad="292100" dist="139700" dir="2700000" algn="tl" rotWithShape="0">
              <a:srgbClr val="333333">
                <a:alpha val="65000"/>
              </a:srgbClr>
            </a:outerShdw>
          </a:effectLst>
        </p:spPr>
      </p:pic>
      <p:pic>
        <p:nvPicPr>
          <p:cNvPr id="7" name="Picture 2" descr="SỨC MẠNH VIỆT NAM - CÓ CÁI CHẾT HÓA THÀNH BẤT TỬ Trong Chiến dịch Lịch sử  Điện Biên Phủ, một trong ba anh hùng không chỉ góp phần quan trọng làm">
            <a:extLst>
              <a:ext uri="{FF2B5EF4-FFF2-40B4-BE49-F238E27FC236}">
                <a16:creationId xmlns:a16="http://schemas.microsoft.com/office/drawing/2014/main" id="{B526FD12-CD45-4D9A-8EE8-EE1297C86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795"/>
          <a:stretch/>
        </p:blipFill>
        <p:spPr bwMode="auto">
          <a:xfrm>
            <a:off x="5796136" y="1492424"/>
            <a:ext cx="3131231" cy="3539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11083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6A98D-F69F-471F-A8D1-33326D102339}"/>
              </a:ext>
            </a:extLst>
          </p:cNvPr>
          <p:cNvSpPr/>
          <p:nvPr/>
        </p:nvSpPr>
        <p:spPr>
          <a:xfrm>
            <a:off x="0" y="0"/>
            <a:ext cx="9144000" cy="5154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êu đề 1">
            <a:extLst>
              <a:ext uri="{FF2B5EF4-FFF2-40B4-BE49-F238E27FC236}">
                <a16:creationId xmlns:a16="http://schemas.microsoft.com/office/drawing/2014/main" id="{1B33AF39-9971-4347-9BF7-30669A73E789}"/>
              </a:ext>
            </a:extLst>
          </p:cNvPr>
          <p:cNvSpPr>
            <a:spLocks noGrp="1"/>
          </p:cNvSpPr>
          <p:nvPr>
            <p:ph type="title" idx="4294967295"/>
          </p:nvPr>
        </p:nvSpPr>
        <p:spPr>
          <a:xfrm>
            <a:off x="0" y="68660"/>
            <a:ext cx="9144000" cy="515937"/>
          </a:xfrm>
          <a:prstGeom prst="rect">
            <a:avLst/>
          </a:prstGeom>
          <a:ln>
            <a:noFill/>
            <a:miter lim="800000"/>
            <a:headEnd/>
            <a:tailEnd/>
          </a:ln>
        </p:spPr>
        <p:txBody>
          <a:bodyPr>
            <a:noAutofit/>
          </a:bodyPr>
          <a:lstStyle/>
          <a:p>
            <a:r>
              <a:rPr lang="en-US" altLang="en-US" sz="2400" b="1">
                <a:solidFill>
                  <a:srgbClr val="0070C0"/>
                </a:solidFill>
              </a:rPr>
              <a:t>Bảng thống kê các sự kiện, nhân vật lịch sử tiêu biểu trong giai đoạn 1945-1954</a:t>
            </a:r>
          </a:p>
        </p:txBody>
      </p:sp>
      <p:graphicFrame>
        <p:nvGraphicFramePr>
          <p:cNvPr id="4" name="Nơi giữ chỗ cho Nội dung 3">
            <a:extLst>
              <a:ext uri="{FF2B5EF4-FFF2-40B4-BE49-F238E27FC236}">
                <a16:creationId xmlns:a16="http://schemas.microsoft.com/office/drawing/2014/main" id="{42F9EAF0-D2F9-4927-AF67-2C4B9089F8C4}"/>
              </a:ext>
            </a:extLst>
          </p:cNvPr>
          <p:cNvGraphicFramePr>
            <a:graphicFrameLocks noGrp="1"/>
          </p:cNvGraphicFramePr>
          <p:nvPr>
            <p:ph idx="4294967295"/>
            <p:extLst>
              <p:ext uri="{D42A27DB-BD31-4B8C-83A1-F6EECF244321}">
                <p14:modId xmlns:p14="http://schemas.microsoft.com/office/powerpoint/2010/main" val="1427825665"/>
              </p:ext>
            </p:extLst>
          </p:nvPr>
        </p:nvGraphicFramePr>
        <p:xfrm>
          <a:off x="0" y="736340"/>
          <a:ext cx="9144000" cy="4417814"/>
        </p:xfrm>
        <a:graphic>
          <a:graphicData uri="http://schemas.openxmlformats.org/drawingml/2006/table">
            <a:tbl>
              <a:tblPr firstRow="1" bandRow="1">
                <a:tableStyleId>{5940675A-B579-460E-94D1-54222C63F5DA}</a:tableStyleId>
              </a:tblPr>
              <a:tblGrid>
                <a:gridCol w="1907704">
                  <a:extLst>
                    <a:ext uri="{9D8B030D-6E8A-4147-A177-3AD203B41FA5}">
                      <a16:colId xmlns:a16="http://schemas.microsoft.com/office/drawing/2014/main" val="20000"/>
                    </a:ext>
                  </a:extLst>
                </a:gridCol>
                <a:gridCol w="7236296">
                  <a:extLst>
                    <a:ext uri="{9D8B030D-6E8A-4147-A177-3AD203B41FA5}">
                      <a16:colId xmlns:a16="http://schemas.microsoft.com/office/drawing/2014/main" val="20001"/>
                    </a:ext>
                  </a:extLst>
                </a:gridCol>
              </a:tblGrid>
              <a:tr h="324036">
                <a:tc>
                  <a:txBody>
                    <a:bodyPr/>
                    <a:lstStyle/>
                    <a:p>
                      <a:pPr algn="ctr"/>
                      <a:r>
                        <a:rPr lang="en-US" sz="2000" b="1" dirty="0">
                          <a:solidFill>
                            <a:srgbClr val="FF0000"/>
                          </a:solidFill>
                          <a:effectLst/>
                          <a:latin typeface="Times New Roman" pitchFamily="18" charset="0"/>
                          <a:cs typeface="Times New Roman" pitchFamily="18" charset="0"/>
                        </a:rPr>
                        <a:t>Thời</a:t>
                      </a:r>
                      <a:r>
                        <a:rPr lang="en-US" sz="2000" b="1" baseline="0" dirty="0">
                          <a:solidFill>
                            <a:srgbClr val="FF0000"/>
                          </a:solidFill>
                          <a:effectLst/>
                          <a:latin typeface="Times New Roman" pitchFamily="18" charset="0"/>
                          <a:cs typeface="Times New Roman" pitchFamily="18" charset="0"/>
                        </a:rPr>
                        <a:t> gian</a:t>
                      </a:r>
                      <a:endParaRPr lang="en-US" sz="2000" b="1" dirty="0">
                        <a:solidFill>
                          <a:srgbClr val="FF0000"/>
                        </a:solidFill>
                        <a:effectLst/>
                        <a:latin typeface="Times New Roman" pitchFamily="18" charset="0"/>
                        <a:cs typeface="Times New Roman" pitchFamily="18" charset="0"/>
                      </a:endParaRPr>
                    </a:p>
                  </a:txBody>
                  <a:tcPr marL="68580" marR="68580" marT="34287" marB="34287"/>
                </a:tc>
                <a:tc>
                  <a:txBody>
                    <a:bodyPr/>
                    <a:lstStyle/>
                    <a:p>
                      <a:pPr algn="ctr"/>
                      <a:r>
                        <a:rPr lang="en-US" sz="2000" b="1" dirty="0" err="1">
                          <a:solidFill>
                            <a:srgbClr val="FF0000"/>
                          </a:solidFill>
                          <a:effectLst/>
                          <a:latin typeface="Times New Roman" pitchFamily="18" charset="0"/>
                          <a:cs typeface="Times New Roman" pitchFamily="18" charset="0"/>
                        </a:rPr>
                        <a:t>Sự</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kiện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nhân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vật</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lịch</a:t>
                      </a:r>
                      <a:r>
                        <a:rPr lang="en-US" sz="2000" b="1" baseline="0" dirty="0">
                          <a:solidFill>
                            <a:srgbClr val="FF0000"/>
                          </a:solidFill>
                          <a:effectLst/>
                          <a:latin typeface="Times New Roman" pitchFamily="18" charset="0"/>
                          <a:cs typeface="Times New Roman" pitchFamily="18" charset="0"/>
                        </a:rPr>
                        <a:t> sử tiêu biểu</a:t>
                      </a:r>
                      <a:endParaRPr lang="en-US" sz="2000" b="1" dirty="0">
                        <a:solidFill>
                          <a:srgbClr val="FF0000"/>
                        </a:solidFill>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0"/>
                  </a:ext>
                </a:extLst>
              </a:tr>
              <a:tr h="382710">
                <a:tc>
                  <a:txBody>
                    <a:bodyPr/>
                    <a:lstStyle/>
                    <a:p>
                      <a:pPr algn="l"/>
                      <a:r>
                        <a:rPr lang="en-US" sz="1500" b="1" dirty="0">
                          <a:solidFill>
                            <a:srgbClr val="002060"/>
                          </a:solidFill>
                          <a:effectLst/>
                          <a:latin typeface="Times New Roman" pitchFamily="18" charset="0"/>
                          <a:cs typeface="Times New Roman" pitchFamily="18" charset="0"/>
                        </a:rPr>
                        <a:t>Cuối</a:t>
                      </a:r>
                      <a:r>
                        <a:rPr lang="en-US" sz="1500" b="1" baseline="0" dirty="0">
                          <a:solidFill>
                            <a:srgbClr val="002060"/>
                          </a:solidFill>
                          <a:effectLst/>
                          <a:latin typeface="Times New Roman" pitchFamily="18" charset="0"/>
                          <a:cs typeface="Times New Roman" pitchFamily="18" charset="0"/>
                        </a:rPr>
                        <a:t> năm 1945 - 1946</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val="10001"/>
                  </a:ext>
                </a:extLst>
              </a:tr>
              <a:tr h="324036">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19/12/1946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2"/>
                  </a:ext>
                </a:extLst>
              </a:tr>
              <a:tr h="36004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3"/>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Từ </a:t>
                      </a:r>
                      <a:r>
                        <a:rPr lang="en-US" sz="1500" b="1" dirty="0" err="1">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 1946</a:t>
                      </a:r>
                      <a:r>
                        <a:rPr lang="en-US" sz="1500" b="1" baseline="0" dirty="0">
                          <a:solidFill>
                            <a:srgbClr val="002060"/>
                          </a:solidFill>
                          <a:effectLst/>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rgbClr val="002060"/>
                          </a:solidFill>
                          <a:effectLst/>
                          <a:latin typeface="Times New Roman" pitchFamily="18" charset="0"/>
                          <a:cs typeface="Times New Roman" pitchFamily="18" charset="0"/>
                        </a:rPr>
                        <a:t>đến</a:t>
                      </a:r>
                      <a:r>
                        <a:rPr lang="en-US" sz="1500" b="1" baseline="0" dirty="0">
                          <a:solidFill>
                            <a:srgbClr val="002060"/>
                          </a:solidFill>
                          <a:effectLst/>
                          <a:latin typeface="Times New Roman" pitchFamily="18" charset="0"/>
                          <a:cs typeface="Times New Roman" pitchFamily="18" charset="0"/>
                        </a:rPr>
                        <a:t> </a:t>
                      </a:r>
                      <a:r>
                        <a:rPr lang="en-US" sz="1500" b="1" baseline="0" err="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r>
                        <a:rPr lang="en-US" sz="1500" kern="1200" dirty="0">
                          <a:effectLst>
                            <a:outerShdw blurRad="38100" dist="38100" dir="2700000" algn="tl">
                              <a:srgbClr val="000000">
                                <a:alpha val="43137"/>
                              </a:srgbClr>
                            </a:outerShdw>
                          </a:effectLst>
                        </a:rPr>
                        <a:t> </a:t>
                      </a:r>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val="10004"/>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val="10005"/>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1950</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val="10006"/>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7"/>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Ngày</a:t>
                      </a:r>
                      <a:r>
                        <a:rPr lang="en-US" sz="1500" b="1" baseline="0">
                          <a:solidFill>
                            <a:srgbClr val="002060"/>
                          </a:solidFill>
                          <a:effectLst/>
                          <a:latin typeface="Times New Roman" pitchFamily="18" charset="0"/>
                          <a:cs typeface="Times New Roman" pitchFamily="18" charset="0"/>
                        </a:rPr>
                        <a:t> </a:t>
                      </a:r>
                      <a:r>
                        <a:rPr lang="en-US" sz="1500" b="1">
                          <a:solidFill>
                            <a:srgbClr val="002060"/>
                          </a:solidFill>
                          <a:effectLst/>
                          <a:latin typeface="Times New Roman" pitchFamily="18" charset="0"/>
                          <a:cs typeface="Times New Roman" pitchFamily="18" charset="0"/>
                        </a:rPr>
                        <a:t>1/5/1951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8"/>
                  </a:ext>
                </a:extLst>
              </a:tr>
              <a:tr h="60139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7/5/1954</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9"/>
                  </a:ext>
                </a:extLst>
              </a:tr>
            </a:tbl>
          </a:graphicData>
        </a:graphic>
      </p:graphicFrame>
      <p:sp>
        <p:nvSpPr>
          <p:cNvPr id="8" name="TextBox 7">
            <a:extLst>
              <a:ext uri="{FF2B5EF4-FFF2-40B4-BE49-F238E27FC236}">
                <a16:creationId xmlns:a16="http://schemas.microsoft.com/office/drawing/2014/main" id="{39055479-7568-43ED-A23C-16F2F7014D01}"/>
              </a:ext>
            </a:extLst>
          </p:cNvPr>
          <p:cNvSpPr txBox="1">
            <a:spLocks noChangeArrowheads="1"/>
          </p:cNvSpPr>
          <p:nvPr/>
        </p:nvSpPr>
        <p:spPr bwMode="auto">
          <a:xfrm>
            <a:off x="1901627" y="1096380"/>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sp>
        <p:nvSpPr>
          <p:cNvPr id="9" name="TextBox 8">
            <a:extLst>
              <a:ext uri="{FF2B5EF4-FFF2-40B4-BE49-F238E27FC236}">
                <a16:creationId xmlns:a16="http://schemas.microsoft.com/office/drawing/2014/main" id="{C9CE0B75-CFFC-4094-9FAD-38A6B7D7B8FD}"/>
              </a:ext>
            </a:extLst>
          </p:cNvPr>
          <p:cNvSpPr txBox="1">
            <a:spLocks noChangeArrowheads="1"/>
          </p:cNvSpPr>
          <p:nvPr/>
        </p:nvSpPr>
        <p:spPr bwMode="auto">
          <a:xfrm>
            <a:off x="1901627" y="1437446"/>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sp>
        <p:nvSpPr>
          <p:cNvPr id="12" name="TextBox 11">
            <a:extLst>
              <a:ext uri="{FF2B5EF4-FFF2-40B4-BE49-F238E27FC236}">
                <a16:creationId xmlns:a16="http://schemas.microsoft.com/office/drawing/2014/main" id="{7FA5135C-390E-48E7-8EA8-CF35E623378C}"/>
              </a:ext>
            </a:extLst>
          </p:cNvPr>
          <p:cNvSpPr txBox="1">
            <a:spLocks noChangeArrowheads="1"/>
          </p:cNvSpPr>
          <p:nvPr/>
        </p:nvSpPr>
        <p:spPr bwMode="auto">
          <a:xfrm>
            <a:off x="1901627" y="1801081"/>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sp>
        <p:nvSpPr>
          <p:cNvPr id="13" name="TextBox 12">
            <a:extLst>
              <a:ext uri="{FF2B5EF4-FFF2-40B4-BE49-F238E27FC236}">
                <a16:creationId xmlns:a16="http://schemas.microsoft.com/office/drawing/2014/main" id="{4D848692-949F-478B-8756-AAF89C46BAF5}"/>
              </a:ext>
            </a:extLst>
          </p:cNvPr>
          <p:cNvSpPr txBox="1">
            <a:spLocks noChangeArrowheads="1"/>
          </p:cNvSpPr>
          <p:nvPr/>
        </p:nvSpPr>
        <p:spPr bwMode="auto">
          <a:xfrm>
            <a:off x="1901627" y="2214308"/>
            <a:ext cx="7234948" cy="57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7000"/>
              </a:lnSpc>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1800" spc="-80">
              <a:solidFill>
                <a:srgbClr val="7030A0"/>
              </a:solidFill>
            </a:endParaRPr>
          </a:p>
        </p:txBody>
      </p:sp>
      <p:sp>
        <p:nvSpPr>
          <p:cNvPr id="14" name="TextBox 13">
            <a:extLst>
              <a:ext uri="{FF2B5EF4-FFF2-40B4-BE49-F238E27FC236}">
                <a16:creationId xmlns:a16="http://schemas.microsoft.com/office/drawing/2014/main" id="{D79D13E2-15D3-4558-88B8-6E1CA786586D}"/>
              </a:ext>
            </a:extLst>
          </p:cNvPr>
          <p:cNvSpPr txBox="1">
            <a:spLocks noChangeArrowheads="1"/>
          </p:cNvSpPr>
          <p:nvPr/>
        </p:nvSpPr>
        <p:spPr bwMode="auto">
          <a:xfrm>
            <a:off x="1901627" y="2788568"/>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sp>
        <p:nvSpPr>
          <p:cNvPr id="15" name="TextBox 14">
            <a:extLst>
              <a:ext uri="{FF2B5EF4-FFF2-40B4-BE49-F238E27FC236}">
                <a16:creationId xmlns:a16="http://schemas.microsoft.com/office/drawing/2014/main" id="{4BD96062-9323-4D0C-BCC5-A3E40E567C93}"/>
              </a:ext>
            </a:extLst>
          </p:cNvPr>
          <p:cNvSpPr txBox="1">
            <a:spLocks noChangeArrowheads="1"/>
          </p:cNvSpPr>
          <p:nvPr/>
        </p:nvSpPr>
        <p:spPr bwMode="auto">
          <a:xfrm>
            <a:off x="1901627" y="3184612"/>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sp>
        <p:nvSpPr>
          <p:cNvPr id="16" name="TextBox 15">
            <a:extLst>
              <a:ext uri="{FF2B5EF4-FFF2-40B4-BE49-F238E27FC236}">
                <a16:creationId xmlns:a16="http://schemas.microsoft.com/office/drawing/2014/main" id="{F8242781-6DAD-4BA8-913E-C420528D54B0}"/>
              </a:ext>
            </a:extLst>
          </p:cNvPr>
          <p:cNvSpPr txBox="1">
            <a:spLocks noChangeArrowheads="1"/>
          </p:cNvSpPr>
          <p:nvPr/>
        </p:nvSpPr>
        <p:spPr bwMode="auto">
          <a:xfrm>
            <a:off x="1901627" y="3580656"/>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sp>
        <p:nvSpPr>
          <p:cNvPr id="17" name="TextBox 16">
            <a:extLst>
              <a:ext uri="{FF2B5EF4-FFF2-40B4-BE49-F238E27FC236}">
                <a16:creationId xmlns:a16="http://schemas.microsoft.com/office/drawing/2014/main" id="{A8A76BCD-9D28-4D33-B6F7-2D94F5E0F913}"/>
              </a:ext>
            </a:extLst>
          </p:cNvPr>
          <p:cNvSpPr txBox="1">
            <a:spLocks noChangeArrowheads="1"/>
          </p:cNvSpPr>
          <p:nvPr/>
        </p:nvSpPr>
        <p:spPr bwMode="auto">
          <a:xfrm>
            <a:off x="1901627" y="3923322"/>
            <a:ext cx="7236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18" name="TextBox 17">
            <a:extLst>
              <a:ext uri="{FF2B5EF4-FFF2-40B4-BE49-F238E27FC236}">
                <a16:creationId xmlns:a16="http://schemas.microsoft.com/office/drawing/2014/main" id="{19439CDC-039B-42B6-844B-20B175442A33}"/>
              </a:ext>
            </a:extLst>
          </p:cNvPr>
          <p:cNvSpPr txBox="1">
            <a:spLocks noChangeArrowheads="1"/>
          </p:cNvSpPr>
          <p:nvPr/>
        </p:nvSpPr>
        <p:spPr bwMode="auto">
          <a:xfrm>
            <a:off x="1894008" y="4479665"/>
            <a:ext cx="7234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8" grpId="0"/>
      <p:bldP spid="9" grpId="0"/>
      <p:bldP spid="12" grpId="0"/>
      <p:bldP spid="13" grpId="0"/>
      <p:bldP spid="14"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69428" y="1769298"/>
            <a:ext cx="6897441" cy="1200329"/>
          </a:xfrm>
          <a:prstGeom prst="rect">
            <a:avLst/>
          </a:prstGeom>
          <a:noFill/>
          <a:ln w="9525">
            <a:noFill/>
            <a:miter lim="800000"/>
            <a:headEnd/>
            <a:tailEnd/>
          </a:ln>
        </p:spPr>
        <p:txBody>
          <a:bodyPr wrap="square">
            <a:spAutoFit/>
          </a:bodyPr>
          <a:lstStyle/>
          <a:p>
            <a:pPr algn="ctr"/>
            <a:r>
              <a:rPr lang="en-US" sz="7200" spc="-80">
                <a:solidFill>
                  <a:srgbClr val="FF0000"/>
                </a:solidFill>
                <a:latin typeface="UVN Thanh Pho Nang" panose="02060406040706070204" pitchFamily="18" charset="0"/>
              </a:rPr>
              <a:t>"Tìm địa chỉ đỏ"</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3</a:t>
            </a:r>
            <a:endParaRPr lang="en-US" sz="4500">
              <a:solidFill>
                <a:schemeClr val="tx1">
                  <a:lumMod val="50000"/>
                  <a:lumOff val="50000"/>
                </a:schemeClr>
              </a:solidFill>
              <a:latin typeface="UTM Swiss 721 Black Condensed" panose="02000500000000000000" pitchFamily="2" charset="0"/>
            </a:endParaRPr>
          </a:p>
        </p:txBody>
      </p:sp>
      <p:pic>
        <p:nvPicPr>
          <p:cNvPr id="2" name="Picture 1">
            <a:extLst>
              <a:ext uri="{FF2B5EF4-FFF2-40B4-BE49-F238E27FC236}">
                <a16:creationId xmlns:a16="http://schemas.microsoft.com/office/drawing/2014/main" id="{A7BF79CE-C4CF-4B8A-B55C-44B5B7F6CDB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747389" y="2879789"/>
            <a:ext cx="1649223" cy="2238589"/>
          </a:xfrm>
          <a:prstGeom prst="rect">
            <a:avLst/>
          </a:prstGeom>
        </p:spPr>
      </p:pic>
    </p:spTree>
    <p:extLst>
      <p:ext uri="{BB962C8B-B14F-4D97-AF65-F5344CB8AC3E}">
        <p14:creationId xmlns:p14="http://schemas.microsoft.com/office/powerpoint/2010/main" val="784054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14:presetBounceEnd="20000">
                                      <p:stCondLst>
                                        <p:cond delay="300"/>
                                      </p:stCondLst>
                                      <p:childTnLst>
                                        <p:animScale p14:bounceEnd="20000">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stCondLst>
                                        <p:cond delay="300"/>
                                      </p:stCondLst>
                                      <p:childTnLst>
                                        <p:animScale>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7F228D-41DC-4F1D-8703-3A5465FDC086}"/>
              </a:ext>
            </a:extLst>
          </p:cNvPr>
          <p:cNvSpPr txBox="1"/>
          <p:nvPr/>
        </p:nvSpPr>
        <p:spPr>
          <a:xfrm>
            <a:off x="666524" y="312420"/>
            <a:ext cx="7810952" cy="1107996"/>
          </a:xfrm>
          <a:prstGeom prst="rect">
            <a:avLst/>
          </a:prstGeom>
          <a:noFill/>
        </p:spPr>
        <p:txBody>
          <a:bodyPr wrap="square" lIns="0" tIns="0" rIns="0" bIns="0" rtlCol="0">
            <a:spAutoFit/>
          </a:bodyPr>
          <a:lstStyle/>
          <a:p>
            <a:pPr algn="ctr"/>
            <a:r>
              <a:rPr lang="en-US" sz="7200" spc="-80">
                <a:solidFill>
                  <a:srgbClr val="FF0000"/>
                </a:solidFill>
                <a:latin typeface="UVN Thanh Pho Nang" panose="02060406040706070204" pitchFamily="18" charset="0"/>
              </a:rPr>
              <a:t>"Tìm địa chỉ đỏ"</a:t>
            </a:r>
          </a:p>
        </p:txBody>
      </p:sp>
      <p:sp>
        <p:nvSpPr>
          <p:cNvPr id="9" name="TextBox 8">
            <a:extLst>
              <a:ext uri="{FF2B5EF4-FFF2-40B4-BE49-F238E27FC236}">
                <a16:creationId xmlns:a16="http://schemas.microsoft.com/office/drawing/2014/main" id="{7569EC1E-F1A9-4F18-97EC-4E4C535E260F}"/>
              </a:ext>
            </a:extLst>
          </p:cNvPr>
          <p:cNvSpPr txBox="1"/>
          <p:nvPr/>
        </p:nvSpPr>
        <p:spPr>
          <a:xfrm>
            <a:off x="1007604" y="1420416"/>
            <a:ext cx="7277100" cy="2062103"/>
          </a:xfrm>
          <a:prstGeom prst="rect">
            <a:avLst/>
          </a:prstGeom>
          <a:noFill/>
        </p:spPr>
        <p:txBody>
          <a:bodyPr wrap="square">
            <a:spAutoFit/>
          </a:bodyPr>
          <a:lstStyle/>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rPr>
              <a:t>Hãy quan sát các hình ảnh dưới đây:</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Nêu tên địa điểm.</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Kể lại sự kiện, nhân vật lịch sử ứng với các địa danh đó.</a:t>
            </a:r>
          </a:p>
        </p:txBody>
      </p:sp>
      <p:pic>
        <p:nvPicPr>
          <p:cNvPr id="4" name="Picture 4">
            <a:extLst>
              <a:ext uri="{FF2B5EF4-FFF2-40B4-BE49-F238E27FC236}">
                <a16:creationId xmlns:a16="http://schemas.microsoft.com/office/drawing/2014/main" id="{5CBADB42-FFAD-4F95-BFE6-22D4119E0A16}"/>
              </a:ext>
            </a:extLst>
          </p:cNvPr>
          <p:cNvPicPr>
            <a:picLocks noChangeAspect="1"/>
          </p:cNvPicPr>
          <p:nvPr/>
        </p:nvPicPr>
        <p:blipFill rotWithShape="1">
          <a:blip r:embed="rId2"/>
          <a:srcRect l="17313" r="14117"/>
          <a:stretch/>
        </p:blipFill>
        <p:spPr>
          <a:xfrm flipH="1">
            <a:off x="7697494" y="2963760"/>
            <a:ext cx="1474171" cy="2181328"/>
          </a:xfrm>
          <a:prstGeom prst="rect">
            <a:avLst/>
          </a:prstGeom>
        </p:spPr>
      </p:pic>
      <p:pic>
        <p:nvPicPr>
          <p:cNvPr id="5" name="Picture 4">
            <a:extLst>
              <a:ext uri="{FF2B5EF4-FFF2-40B4-BE49-F238E27FC236}">
                <a16:creationId xmlns:a16="http://schemas.microsoft.com/office/drawing/2014/main" id="{9D96FD3B-16CC-435E-88FA-7FDA9DE2A95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7665" y="2358839"/>
            <a:ext cx="1296144" cy="2825324"/>
          </a:xfrm>
          <a:prstGeom prst="rect">
            <a:avLst/>
          </a:prstGeom>
        </p:spPr>
      </p:pic>
      <p:pic>
        <p:nvPicPr>
          <p:cNvPr id="6" name="图片 1">
            <a:extLst>
              <a:ext uri="{FF2B5EF4-FFF2-40B4-BE49-F238E27FC236}">
                <a16:creationId xmlns:a16="http://schemas.microsoft.com/office/drawing/2014/main" id="{3FFEAB7B-7B1A-4A42-93E2-9E77022CE0DD}"/>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Texturizer/>
                    </a14:imgEffect>
                    <a14:imgEffect>
                      <a14:saturation sat="400000"/>
                    </a14:imgEffect>
                  </a14:imgLayer>
                </a14:imgProps>
              </a:ext>
              <a:ext uri="{28A0092B-C50C-407E-A947-70E740481C1C}">
                <a14:useLocalDpi xmlns:a14="http://schemas.microsoft.com/office/drawing/2010/main" val="0"/>
              </a:ext>
            </a:extLst>
          </a:blip>
          <a:srcRect t="74552" b="5950"/>
          <a:stretch/>
        </p:blipFill>
        <p:spPr>
          <a:xfrm>
            <a:off x="8632" y="4293787"/>
            <a:ext cx="9126736" cy="17026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D89B1FE3-DD65-41F4-8F04-3685B4B1EE7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460092" y="95244"/>
            <a:ext cx="1675276" cy="2273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14:presetBounceEnd="20000">
                                      <p:stCondLst>
                                        <p:cond delay="0"/>
                                      </p:stCondLst>
                                      <p:childTnLst>
                                        <p:animScale p14:bounceEnd="20000">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stCondLst>
                                        <p:cond delay="0"/>
                                      </p:stCondLst>
                                      <p:childTnLst>
                                        <p:animScale>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âu chuyện số 5 : “Hũ gạo cứu đói” | Tổng công ty May 10">
            <a:extLst>
              <a:ext uri="{FF2B5EF4-FFF2-40B4-BE49-F238E27FC236}">
                <a16:creationId xmlns:a16="http://schemas.microsoft.com/office/drawing/2014/main" id="{0501A8E4-14CF-4948-AC68-C0F79A1B2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2743"/>
            <a:ext cx="6093498" cy="4419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FEB3CD-C2F1-4BC2-A619-1C8EA0CEE1F8}"/>
              </a:ext>
            </a:extLst>
          </p:cNvPr>
          <p:cNvSpPr txBox="1">
            <a:spLocks noChangeArrowheads="1"/>
          </p:cNvSpPr>
          <p:nvPr/>
        </p:nvSpPr>
        <p:spPr bwMode="auto">
          <a:xfrm>
            <a:off x="6552220" y="1880047"/>
            <a:ext cx="2412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spc="-80">
                <a:solidFill>
                  <a:srgbClr val="002060"/>
                </a:solidFill>
                <a:latin typeface="Times New Roman" panose="02020603050405020304" pitchFamily="18" charset="0"/>
                <a:cs typeface="Times New Roman" panose="02020603050405020304" pitchFamily="18" charset="0"/>
              </a:rPr>
              <a:t>Nhân dân ta góp gạo chống "giặc đói" (10/1945)</a:t>
            </a:r>
          </a:p>
        </p:txBody>
      </p:sp>
      <p:pic>
        <p:nvPicPr>
          <p:cNvPr id="4" name="Picture 4">
            <a:extLst>
              <a:ext uri="{FF2B5EF4-FFF2-40B4-BE49-F238E27FC236}">
                <a16:creationId xmlns:a16="http://schemas.microsoft.com/office/drawing/2014/main" id="{2273BD16-D3D0-4715-8052-2BFA1CBB979B}"/>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id="{113B739D-070F-4FC1-943D-520EC6F216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049054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53" presetClass="entr" presetSubtype="16" fill="hold" nodeType="withEffect">
                                  <p:stCondLst>
                                    <p:cond delay="3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5">
            <a:extLst>
              <a:ext uri="{FF2B5EF4-FFF2-40B4-BE49-F238E27FC236}">
                <a16:creationId xmlns:a16="http://schemas.microsoft.com/office/drawing/2014/main" id="{A9FEB89A-11EB-447E-BF83-2781A21B7115}"/>
              </a:ext>
            </a:extLst>
          </p:cNvPr>
          <p:cNvSpPr txBox="1">
            <a:spLocks noChangeArrowheads="1"/>
          </p:cNvSpPr>
          <p:nvPr/>
        </p:nvSpPr>
        <p:spPr bwMode="auto">
          <a:xfrm>
            <a:off x="755576" y="4012704"/>
            <a:ext cx="806489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100" b="1">
                <a:solidFill>
                  <a:srgbClr val="002060"/>
                </a:solidFill>
                <a:latin typeface="Times New Roman" panose="02020603050405020304" pitchFamily="18" charset="0"/>
                <a:cs typeface="Times New Roman" panose="02020603050405020304" pitchFamily="18" charset="0"/>
              </a:rPr>
              <a:t>   </a:t>
            </a:r>
            <a:r>
              <a:rPr lang="en-US" altLang="en-US" sz="2100" b="1" i="1">
                <a:solidFill>
                  <a:srgbClr val="002060"/>
                </a:solidFill>
                <a:latin typeface="Times New Roman" panose="02020603050405020304" pitchFamily="18" charset="0"/>
                <a:cs typeface="Times New Roman" panose="02020603050405020304" pitchFamily="18" charset="0"/>
              </a:rPr>
              <a:t>Hưởng ứng lời kêu gọi toàn quốc kháng chiến của  Chủ tịch Hồ Chí Minh, nhân dân Hà Nội dựng chiến luỹ trên đường phố để ngăn cản quân Pháp cuối  năm 1946</a:t>
            </a:r>
          </a:p>
        </p:txBody>
      </p:sp>
      <p:pic>
        <p:nvPicPr>
          <p:cNvPr id="5" name="Picture 4">
            <a:extLst>
              <a:ext uri="{FF2B5EF4-FFF2-40B4-BE49-F238E27FC236}">
                <a16:creationId xmlns:a16="http://schemas.microsoft.com/office/drawing/2014/main" id="{F7F1EE55-5055-4C6A-9F18-8CD932158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96279"/>
            <a:ext cx="7560840" cy="37383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A50932BC-5345-4988-9444-EB1A33F7C83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2516" y="2782993"/>
            <a:ext cx="1056638" cy="2303250"/>
          </a:xfrm>
          <a:prstGeom prst="rect">
            <a:avLst/>
          </a:prstGeom>
        </p:spPr>
      </p:pic>
      <p:pic>
        <p:nvPicPr>
          <p:cNvPr id="6" name="Picture 5">
            <a:extLst>
              <a:ext uri="{FF2B5EF4-FFF2-40B4-BE49-F238E27FC236}">
                <a16:creationId xmlns:a16="http://schemas.microsoft.com/office/drawing/2014/main" id="{AFD96971-4E96-4EFD-AB00-CD51323E1B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52496" y="58845"/>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1"/>
                                        </p:tgtEl>
                                        <p:attrNameLst>
                                          <p:attrName>style.visibility</p:attrName>
                                        </p:attrNameLst>
                                      </p:cBhvr>
                                      <p:to>
                                        <p:strVal val="visible"/>
                                      </p:to>
                                    </p:set>
                                    <p:anim calcmode="lin" valueType="num">
                                      <p:cBhvr additive="base">
                                        <p:cTn id="19" dur="500" fill="hold"/>
                                        <p:tgtEl>
                                          <p:spTgt spid="45061"/>
                                        </p:tgtEl>
                                        <p:attrNameLst>
                                          <p:attrName>ppt_x</p:attrName>
                                        </p:attrNameLst>
                                      </p:cBhvr>
                                      <p:tavLst>
                                        <p:tav tm="0">
                                          <p:val>
                                            <p:strVal val="0-#ppt_w/2"/>
                                          </p:val>
                                        </p:tav>
                                        <p:tav tm="100000">
                                          <p:val>
                                            <p:strVal val="#ppt_x"/>
                                          </p:val>
                                        </p:tav>
                                      </p:tavLst>
                                    </p:anim>
                                    <p:anim calcmode="lin" valueType="num">
                                      <p:cBhvr additive="base">
                                        <p:cTn id="20" dur="500" fill="hold"/>
                                        <p:tgtEl>
                                          <p:spTgt spid="45061"/>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6">
            <a:extLst>
              <a:ext uri="{FF2B5EF4-FFF2-40B4-BE49-F238E27FC236}">
                <a16:creationId xmlns:a16="http://schemas.microsoft.com/office/drawing/2014/main" id="{9409F410-1690-4A29-9608-6A3E34E950E7}"/>
              </a:ext>
            </a:extLst>
          </p:cNvPr>
          <p:cNvSpPr txBox="1">
            <a:spLocks noChangeArrowheads="1"/>
          </p:cNvSpPr>
          <p:nvPr/>
        </p:nvSpPr>
        <p:spPr bwMode="auto">
          <a:xfrm>
            <a:off x="575556" y="4048708"/>
            <a:ext cx="72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2060"/>
                </a:solidFill>
                <a:latin typeface="Times New Roman" panose="02020603050405020304" pitchFamily="18" charset="0"/>
                <a:cs typeface="Times New Roman" panose="02020603050405020304" pitchFamily="18" charset="0"/>
              </a:rPr>
              <a:t> </a:t>
            </a:r>
            <a:r>
              <a:rPr lang="en-US" altLang="en-US" sz="2400" b="1" i="1">
                <a:solidFill>
                  <a:srgbClr val="002060"/>
                </a:solidFill>
                <a:latin typeface="Times New Roman" panose="02020603050405020304" pitchFamily="18" charset="0"/>
                <a:cs typeface="Times New Roman" panose="02020603050405020304" pitchFamily="18" charset="0"/>
              </a:rPr>
              <a:t>Nhân dân Phú Thọ cắm chông chống quân Pháp nhảy dù trong chiến dịch Việt Bắc thu – đông 1947.</a:t>
            </a:r>
          </a:p>
        </p:txBody>
      </p:sp>
      <p:pic>
        <p:nvPicPr>
          <p:cNvPr id="5" name="Picture 4">
            <a:extLst>
              <a:ext uri="{FF2B5EF4-FFF2-40B4-BE49-F238E27FC236}">
                <a16:creationId xmlns:a16="http://schemas.microsoft.com/office/drawing/2014/main" id="{20C8E09F-35F0-46F6-A39A-64A7A89201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647564" y="196280"/>
            <a:ext cx="7128792"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6455F0E7-E779-49CA-BF36-CD92CD3F955E}"/>
              </a:ext>
            </a:extLst>
          </p:cNvPr>
          <p:cNvPicPr>
            <a:picLocks noChangeAspect="1"/>
          </p:cNvPicPr>
          <p:nvPr/>
        </p:nvPicPr>
        <p:blipFill rotWithShape="1">
          <a:blip r:embed="rId4"/>
          <a:srcRect l="17313" r="14117"/>
          <a:stretch/>
        </p:blipFill>
        <p:spPr>
          <a:xfrm>
            <a:off x="7776356" y="2856698"/>
            <a:ext cx="1367644" cy="2023701"/>
          </a:xfrm>
          <a:prstGeom prst="rect">
            <a:avLst/>
          </a:prstGeom>
        </p:spPr>
      </p:pic>
      <p:pic>
        <p:nvPicPr>
          <p:cNvPr id="6" name="Picture 5">
            <a:extLst>
              <a:ext uri="{FF2B5EF4-FFF2-40B4-BE49-F238E27FC236}">
                <a16:creationId xmlns:a16="http://schemas.microsoft.com/office/drawing/2014/main" id="{E3CCF803-08F6-48B4-B914-EF0A862B8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0-#ppt_w/2"/>
                                          </p:val>
                                        </p:tav>
                                        <p:tav tm="100000">
                                          <p:val>
                                            <p:strVal val="#ppt_x"/>
                                          </p:val>
                                        </p:tav>
                                      </p:tavLst>
                                    </p:anim>
                                    <p:anim calcmode="lin" valueType="num">
                                      <p:cBhvr additive="base">
                                        <p:cTn id="20" dur="500" fill="hold"/>
                                        <p:tgtEl>
                                          <p:spTgt spid="38918"/>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id="{D355B85B-0C70-448A-BC7F-2BF779BEFF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6260"/>
            <a:ext cx="6858000" cy="4686300"/>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id="{097E7032-3DB1-46DB-AB62-AAD48FE9905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3463572" y="2759744"/>
            <a:ext cx="1238325" cy="6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88c451691560bedd7c9e0ea32e3ba04-Artama-4">
            <a:extLst>
              <a:ext uri="{FF2B5EF4-FFF2-40B4-BE49-F238E27FC236}">
                <a16:creationId xmlns:a16="http://schemas.microsoft.com/office/drawing/2014/main" id="{0EF5D839-8916-4106-A73A-097639B914F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4008" y="1439263"/>
            <a:ext cx="85725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u">
            <a:extLst>
              <a:ext uri="{FF2B5EF4-FFF2-40B4-BE49-F238E27FC236}">
                <a16:creationId xmlns:a16="http://schemas.microsoft.com/office/drawing/2014/main" id="{72AB3333-87E6-4BBB-A3D6-F580A8392D2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7392" y="30201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u">
            <a:extLst>
              <a:ext uri="{FF2B5EF4-FFF2-40B4-BE49-F238E27FC236}">
                <a16:creationId xmlns:a16="http://schemas.microsoft.com/office/drawing/2014/main" id="{91B4E26F-BF0C-4492-9530-EB9A6D9EC27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4837" y="25650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5">
            <a:extLst>
              <a:ext uri="{FF2B5EF4-FFF2-40B4-BE49-F238E27FC236}">
                <a16:creationId xmlns:a16="http://schemas.microsoft.com/office/drawing/2014/main" id="{0A57736D-D760-485C-ABF0-5338059AF96B}"/>
              </a:ext>
            </a:extLst>
          </p:cNvPr>
          <p:cNvSpPr>
            <a:spLocks/>
          </p:cNvSpPr>
          <p:nvPr/>
        </p:nvSpPr>
        <p:spPr bwMode="auto">
          <a:xfrm rot="21300836">
            <a:off x="5957961" y="132067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8" name="Freeform 16">
            <a:extLst>
              <a:ext uri="{FF2B5EF4-FFF2-40B4-BE49-F238E27FC236}">
                <a16:creationId xmlns:a16="http://schemas.microsoft.com/office/drawing/2014/main" id="{DF6AD111-C806-4261-A491-5BABAF29CFDF}"/>
              </a:ext>
            </a:extLst>
          </p:cNvPr>
          <p:cNvSpPr>
            <a:spLocks/>
          </p:cNvSpPr>
          <p:nvPr/>
        </p:nvSpPr>
        <p:spPr bwMode="auto">
          <a:xfrm>
            <a:off x="5650560" y="1023360"/>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9" name="Freeform 17">
            <a:extLst>
              <a:ext uri="{FF2B5EF4-FFF2-40B4-BE49-F238E27FC236}">
                <a16:creationId xmlns:a16="http://schemas.microsoft.com/office/drawing/2014/main" id="{A5AB688B-3B85-4DF0-8C14-BB18A7469863}"/>
              </a:ext>
            </a:extLst>
          </p:cNvPr>
          <p:cNvSpPr>
            <a:spLocks/>
          </p:cNvSpPr>
          <p:nvPr/>
        </p:nvSpPr>
        <p:spPr bwMode="auto">
          <a:xfrm rot="901642">
            <a:off x="5029200" y="518459"/>
            <a:ext cx="57150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0" name="Freeform 18">
            <a:extLst>
              <a:ext uri="{FF2B5EF4-FFF2-40B4-BE49-F238E27FC236}">
                <a16:creationId xmlns:a16="http://schemas.microsoft.com/office/drawing/2014/main" id="{9EC76352-A524-48FA-BE2F-1FED42942141}"/>
              </a:ext>
            </a:extLst>
          </p:cNvPr>
          <p:cNvSpPr>
            <a:spLocks/>
          </p:cNvSpPr>
          <p:nvPr/>
        </p:nvSpPr>
        <p:spPr bwMode="auto">
          <a:xfrm rot="21270461">
            <a:off x="4430128" y="422639"/>
            <a:ext cx="369094" cy="30008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1" name="Freeform 19">
            <a:extLst>
              <a:ext uri="{FF2B5EF4-FFF2-40B4-BE49-F238E27FC236}">
                <a16:creationId xmlns:a16="http://schemas.microsoft.com/office/drawing/2014/main" id="{6A4E56DD-8EF6-4987-A09E-A06169C3ECEB}"/>
              </a:ext>
            </a:extLst>
          </p:cNvPr>
          <p:cNvSpPr>
            <a:spLocks/>
          </p:cNvSpPr>
          <p:nvPr/>
        </p:nvSpPr>
        <p:spPr bwMode="auto">
          <a:xfrm rot="10561173" flipH="1">
            <a:off x="3878651" y="843789"/>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2" name="Freeform 20">
            <a:extLst>
              <a:ext uri="{FF2B5EF4-FFF2-40B4-BE49-F238E27FC236}">
                <a16:creationId xmlns:a16="http://schemas.microsoft.com/office/drawing/2014/main" id="{D8461ADB-3FA8-4F57-9ED8-53A58272D915}"/>
              </a:ext>
            </a:extLst>
          </p:cNvPr>
          <p:cNvSpPr>
            <a:spLocks/>
          </p:cNvSpPr>
          <p:nvPr/>
        </p:nvSpPr>
        <p:spPr bwMode="auto">
          <a:xfrm rot="14251595" flipH="1">
            <a:off x="3384532" y="2831115"/>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3" name="Freeform 21">
            <a:extLst>
              <a:ext uri="{FF2B5EF4-FFF2-40B4-BE49-F238E27FC236}">
                <a16:creationId xmlns:a16="http://schemas.microsoft.com/office/drawing/2014/main" id="{13980A75-82BA-4AB7-B194-92E54F290714}"/>
              </a:ext>
            </a:extLst>
          </p:cNvPr>
          <p:cNvSpPr>
            <a:spLocks/>
          </p:cNvSpPr>
          <p:nvPr/>
        </p:nvSpPr>
        <p:spPr bwMode="auto">
          <a:xfrm rot="479717">
            <a:off x="2344520" y="2406317"/>
            <a:ext cx="420291"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4" name="Freeform 22">
            <a:extLst>
              <a:ext uri="{FF2B5EF4-FFF2-40B4-BE49-F238E27FC236}">
                <a16:creationId xmlns:a16="http://schemas.microsoft.com/office/drawing/2014/main" id="{E95D8E6C-2CCF-41D6-B7E8-A1917D1B5980}"/>
              </a:ext>
            </a:extLst>
          </p:cNvPr>
          <p:cNvSpPr>
            <a:spLocks/>
          </p:cNvSpPr>
          <p:nvPr/>
        </p:nvSpPr>
        <p:spPr bwMode="auto">
          <a:xfrm rot="19381902" flipH="1">
            <a:off x="1829208" y="1861913"/>
            <a:ext cx="28217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pic>
        <p:nvPicPr>
          <p:cNvPr id="15" name="Picture 6" descr="du">
            <a:extLst>
              <a:ext uri="{FF2B5EF4-FFF2-40B4-BE49-F238E27FC236}">
                <a16:creationId xmlns:a16="http://schemas.microsoft.com/office/drawing/2014/main" id="{1D247091-8DFB-4F89-BA75-0904CAF2A5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7272" y="609407"/>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22">
            <a:extLst>
              <a:ext uri="{FF2B5EF4-FFF2-40B4-BE49-F238E27FC236}">
                <a16:creationId xmlns:a16="http://schemas.microsoft.com/office/drawing/2014/main" id="{56F22E15-994F-43B8-A8C9-7DFFBD999911}"/>
              </a:ext>
            </a:extLst>
          </p:cNvPr>
          <p:cNvSpPr>
            <a:spLocks/>
          </p:cNvSpPr>
          <p:nvPr/>
        </p:nvSpPr>
        <p:spPr bwMode="auto">
          <a:xfrm rot="13753691">
            <a:off x="2268924" y="1330665"/>
            <a:ext cx="270036"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42900"/>
            <a:endParaRPr lang="en-US" sz="1350">
              <a:solidFill>
                <a:prstClr val="black"/>
              </a:solidFill>
              <a:latin typeface="Calibri"/>
              <a:ea typeface="微软雅黑"/>
            </a:endParaRPr>
          </a:p>
        </p:txBody>
      </p:sp>
      <p:sp>
        <p:nvSpPr>
          <p:cNvPr id="17" name="Freeform 23">
            <a:extLst>
              <a:ext uri="{FF2B5EF4-FFF2-40B4-BE49-F238E27FC236}">
                <a16:creationId xmlns:a16="http://schemas.microsoft.com/office/drawing/2014/main" id="{B74A9366-9C0A-4B61-883D-47CD5891F831}"/>
              </a:ext>
            </a:extLst>
          </p:cNvPr>
          <p:cNvSpPr>
            <a:spLocks/>
          </p:cNvSpPr>
          <p:nvPr/>
        </p:nvSpPr>
        <p:spPr bwMode="auto">
          <a:xfrm rot="11107190">
            <a:off x="3408388" y="140723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8" name="Freeform 25">
            <a:extLst>
              <a:ext uri="{FF2B5EF4-FFF2-40B4-BE49-F238E27FC236}">
                <a16:creationId xmlns:a16="http://schemas.microsoft.com/office/drawing/2014/main" id="{3E0C604F-9208-4684-8E32-A51F81EB234E}"/>
              </a:ext>
            </a:extLst>
          </p:cNvPr>
          <p:cNvSpPr>
            <a:spLocks/>
          </p:cNvSpPr>
          <p:nvPr/>
        </p:nvSpPr>
        <p:spPr bwMode="auto">
          <a:xfrm rot="8309656" flipH="1">
            <a:off x="3527557" y="1840063"/>
            <a:ext cx="339328"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9" name="Freeform 42">
            <a:extLst>
              <a:ext uri="{FF2B5EF4-FFF2-40B4-BE49-F238E27FC236}">
                <a16:creationId xmlns:a16="http://schemas.microsoft.com/office/drawing/2014/main" id="{A636A9C6-700F-4259-BE45-0C277612D344}"/>
              </a:ext>
            </a:extLst>
          </p:cNvPr>
          <p:cNvSpPr>
            <a:spLocks/>
          </p:cNvSpPr>
          <p:nvPr/>
        </p:nvSpPr>
        <p:spPr bwMode="auto">
          <a:xfrm>
            <a:off x="3867532" y="2257654"/>
            <a:ext cx="98822" cy="550069"/>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0" name="Freeform 43">
            <a:extLst>
              <a:ext uri="{FF2B5EF4-FFF2-40B4-BE49-F238E27FC236}">
                <a16:creationId xmlns:a16="http://schemas.microsoft.com/office/drawing/2014/main" id="{AFB6763E-B439-4BC0-99B0-8373183689BD}"/>
              </a:ext>
            </a:extLst>
          </p:cNvPr>
          <p:cNvSpPr>
            <a:spLocks/>
          </p:cNvSpPr>
          <p:nvPr/>
        </p:nvSpPr>
        <p:spPr bwMode="auto">
          <a:xfrm rot="20393188">
            <a:off x="2295028" y="2069966"/>
            <a:ext cx="783137" cy="673225"/>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1" name="Freeform 44">
            <a:extLst>
              <a:ext uri="{FF2B5EF4-FFF2-40B4-BE49-F238E27FC236}">
                <a16:creationId xmlns:a16="http://schemas.microsoft.com/office/drawing/2014/main" id="{A3FCC61B-8561-4CD5-8510-CAF957E1BA83}"/>
              </a:ext>
            </a:extLst>
          </p:cNvPr>
          <p:cNvSpPr>
            <a:spLocks/>
          </p:cNvSpPr>
          <p:nvPr/>
        </p:nvSpPr>
        <p:spPr bwMode="auto">
          <a:xfrm>
            <a:off x="2094378" y="1792383"/>
            <a:ext cx="207169" cy="364331"/>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2" name="Freeform 45">
            <a:extLst>
              <a:ext uri="{FF2B5EF4-FFF2-40B4-BE49-F238E27FC236}">
                <a16:creationId xmlns:a16="http://schemas.microsoft.com/office/drawing/2014/main" id="{DFC6E057-1F26-460F-A4EB-110FEF4AB801}"/>
              </a:ext>
            </a:extLst>
          </p:cNvPr>
          <p:cNvSpPr>
            <a:spLocks/>
          </p:cNvSpPr>
          <p:nvPr/>
        </p:nvSpPr>
        <p:spPr bwMode="auto">
          <a:xfrm rot="20414984">
            <a:off x="5358271" y="269123"/>
            <a:ext cx="384704" cy="613233"/>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3" name="Freeform 9">
            <a:extLst>
              <a:ext uri="{FF2B5EF4-FFF2-40B4-BE49-F238E27FC236}">
                <a16:creationId xmlns:a16="http://schemas.microsoft.com/office/drawing/2014/main" id="{81C69C45-74EC-4C49-A384-C7ED5609572B}"/>
              </a:ext>
            </a:extLst>
          </p:cNvPr>
          <p:cNvSpPr>
            <a:spLocks/>
          </p:cNvSpPr>
          <p:nvPr/>
        </p:nvSpPr>
        <p:spPr bwMode="auto">
          <a:xfrm rot="19766642">
            <a:off x="2867478" y="1422519"/>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4" name="Freeform 11">
            <a:extLst>
              <a:ext uri="{FF2B5EF4-FFF2-40B4-BE49-F238E27FC236}">
                <a16:creationId xmlns:a16="http://schemas.microsoft.com/office/drawing/2014/main" id="{D82AFE5F-007F-42A1-B21E-51D7192A575E}"/>
              </a:ext>
            </a:extLst>
          </p:cNvPr>
          <p:cNvSpPr>
            <a:spLocks/>
          </p:cNvSpPr>
          <p:nvPr/>
        </p:nvSpPr>
        <p:spPr bwMode="auto">
          <a:xfrm rot="1311534">
            <a:off x="3987824" y="1206578"/>
            <a:ext cx="6286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5" name="Freeform 13">
            <a:extLst>
              <a:ext uri="{FF2B5EF4-FFF2-40B4-BE49-F238E27FC236}">
                <a16:creationId xmlns:a16="http://schemas.microsoft.com/office/drawing/2014/main" id="{8DA81EB0-34DF-4BFA-9BBE-99BEB0FE093B}"/>
              </a:ext>
            </a:extLst>
          </p:cNvPr>
          <p:cNvSpPr>
            <a:spLocks/>
          </p:cNvSpPr>
          <p:nvPr/>
        </p:nvSpPr>
        <p:spPr bwMode="auto">
          <a:xfrm rot="19604738">
            <a:off x="5040778" y="910714"/>
            <a:ext cx="542925"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6" name="AutoShape 36">
            <a:extLst>
              <a:ext uri="{FF2B5EF4-FFF2-40B4-BE49-F238E27FC236}">
                <a16:creationId xmlns:a16="http://schemas.microsoft.com/office/drawing/2014/main" id="{43ABE405-BE3E-4291-8C92-F049E4A9314A}"/>
              </a:ext>
            </a:extLst>
          </p:cNvPr>
          <p:cNvSpPr>
            <a:spLocks noChangeArrowheads="1"/>
          </p:cNvSpPr>
          <p:nvPr/>
        </p:nvSpPr>
        <p:spPr bwMode="auto">
          <a:xfrm>
            <a:off x="5555128" y="84168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7" name="AutoShape 37">
            <a:extLst>
              <a:ext uri="{FF2B5EF4-FFF2-40B4-BE49-F238E27FC236}">
                <a16:creationId xmlns:a16="http://schemas.microsoft.com/office/drawing/2014/main" id="{198CA185-F2C2-44FB-A502-C27AAD28465E}"/>
              </a:ext>
            </a:extLst>
          </p:cNvPr>
          <p:cNvSpPr>
            <a:spLocks noChangeArrowheads="1"/>
          </p:cNvSpPr>
          <p:nvPr/>
        </p:nvSpPr>
        <p:spPr bwMode="auto">
          <a:xfrm>
            <a:off x="3816374" y="1185169"/>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8" name="AutoShape 38">
            <a:extLst>
              <a:ext uri="{FF2B5EF4-FFF2-40B4-BE49-F238E27FC236}">
                <a16:creationId xmlns:a16="http://schemas.microsoft.com/office/drawing/2014/main" id="{6A5F7A5B-6AA3-4D3D-9BAC-D47F61842ACF}"/>
              </a:ext>
            </a:extLst>
          </p:cNvPr>
          <p:cNvSpPr>
            <a:spLocks noChangeArrowheads="1"/>
          </p:cNvSpPr>
          <p:nvPr/>
        </p:nvSpPr>
        <p:spPr bwMode="auto">
          <a:xfrm>
            <a:off x="3324678" y="122966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9" name="Freeform 3">
            <a:extLst>
              <a:ext uri="{FF2B5EF4-FFF2-40B4-BE49-F238E27FC236}">
                <a16:creationId xmlns:a16="http://schemas.microsoft.com/office/drawing/2014/main" id="{2B234ED1-FE4B-44AE-9F4A-12F9E66ED314}"/>
              </a:ext>
            </a:extLst>
          </p:cNvPr>
          <p:cNvSpPr>
            <a:spLocks/>
          </p:cNvSpPr>
          <p:nvPr/>
        </p:nvSpPr>
        <p:spPr bwMode="auto">
          <a:xfrm rot="19766642">
            <a:off x="1514838" y="2243392"/>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0" name="AutoShape 30">
            <a:extLst>
              <a:ext uri="{FF2B5EF4-FFF2-40B4-BE49-F238E27FC236}">
                <a16:creationId xmlns:a16="http://schemas.microsoft.com/office/drawing/2014/main" id="{D8F83D71-40A9-4DDD-88AB-D7D8A30698B5}"/>
              </a:ext>
            </a:extLst>
          </p:cNvPr>
          <p:cNvSpPr>
            <a:spLocks noChangeArrowheads="1"/>
          </p:cNvSpPr>
          <p:nvPr/>
        </p:nvSpPr>
        <p:spPr bwMode="auto">
          <a:xfrm>
            <a:off x="2047796" y="2092363"/>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31" name="Freeform 46">
            <a:extLst>
              <a:ext uri="{FF2B5EF4-FFF2-40B4-BE49-F238E27FC236}">
                <a16:creationId xmlns:a16="http://schemas.microsoft.com/office/drawing/2014/main" id="{94D2F4A9-6A49-4B7C-ACDC-472E82A2959A}"/>
              </a:ext>
            </a:extLst>
          </p:cNvPr>
          <p:cNvSpPr>
            <a:spLocks/>
          </p:cNvSpPr>
          <p:nvPr/>
        </p:nvSpPr>
        <p:spPr bwMode="auto">
          <a:xfrm rot="21138745">
            <a:off x="2373915" y="1590747"/>
            <a:ext cx="4000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2" name="Text Box 69">
            <a:extLst>
              <a:ext uri="{FF2B5EF4-FFF2-40B4-BE49-F238E27FC236}">
                <a16:creationId xmlns:a16="http://schemas.microsoft.com/office/drawing/2014/main" id="{12FBBEF8-020F-4442-B72A-674D7BB1248B}"/>
              </a:ext>
            </a:extLst>
          </p:cNvPr>
          <p:cNvSpPr txBox="1">
            <a:spLocks noChangeArrowheads="1"/>
          </p:cNvSpPr>
          <p:nvPr/>
        </p:nvSpPr>
        <p:spPr bwMode="auto">
          <a:xfrm>
            <a:off x="1771650" y="4733589"/>
            <a:ext cx="5600700" cy="41549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spcBef>
                <a:spcPct val="50000"/>
              </a:spcBef>
            </a:pPr>
            <a:r>
              <a:rPr lang="en-US" altLang="en-US" sz="2000" b="1" i="1">
                <a:solidFill>
                  <a:srgbClr val="002060"/>
                </a:solidFill>
                <a:latin typeface="Times New Roman" panose="02020603050405020304" pitchFamily="18" charset="0"/>
                <a:ea typeface="微软雅黑"/>
                <a:cs typeface="Times New Roman" panose="02020603050405020304" pitchFamily="18" charset="0"/>
              </a:rPr>
              <a:t>Lược đồ chiến dịch Việt Bắc Thu- đông 1947</a:t>
            </a:r>
          </a:p>
        </p:txBody>
      </p:sp>
      <p:pic>
        <p:nvPicPr>
          <p:cNvPr id="33" name="Picture 32">
            <a:extLst>
              <a:ext uri="{FF2B5EF4-FFF2-40B4-BE49-F238E27FC236}">
                <a16:creationId xmlns:a16="http://schemas.microsoft.com/office/drawing/2014/main" id="{148F5418-CF5D-4884-87A1-53162F1ECA1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180537" y="74572"/>
            <a:ext cx="788052" cy="1069670"/>
          </a:xfrm>
          <a:prstGeom prst="rect">
            <a:avLst/>
          </a:prstGeom>
        </p:spPr>
      </p:pic>
    </p:spTree>
    <p:extLst>
      <p:ext uri="{BB962C8B-B14F-4D97-AF65-F5344CB8AC3E}">
        <p14:creationId xmlns:p14="http://schemas.microsoft.com/office/powerpoint/2010/main" val="511547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9" presetClass="path" presetSubtype="0" accel="50000" decel="50000" fill="hold" nodeType="withEffect">
                                  <p:stCondLst>
                                    <p:cond delay="2000"/>
                                  </p:stCondLst>
                                  <p:childTnLst>
                                    <p:animMotion origin="layout" path="M 4.16667E-6 -4.61277E-6 L 0.03958 0.13577 " pathEditMode="relative" rAng="0" ptsTypes="AA">
                                      <p:cBhvr>
                                        <p:cTn id="9" dur="2000" fill="hold"/>
                                        <p:tgtEl>
                                          <p:spTgt spid="5"/>
                                        </p:tgtEl>
                                        <p:attrNameLst>
                                          <p:attrName>ppt_x</p:attrName>
                                          <p:attrName>ppt_y</p:attrName>
                                        </p:attrNameLst>
                                      </p:cBhvr>
                                      <p:rCtr x="1979" y="6788"/>
                                    </p:animMotion>
                                  </p:childTnLst>
                                </p:cTn>
                              </p:par>
                              <p:par>
                                <p:cTn id="10" presetID="9" presetClass="entr" presetSubtype="0" fill="hold"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9" presetClass="path" presetSubtype="0" accel="50000" decel="50000" fill="hold" nodeType="withEffect">
                                  <p:stCondLst>
                                    <p:cond delay="2000"/>
                                  </p:stCondLst>
                                  <p:childTnLst>
                                    <p:animMotion origin="layout" path="M 2.5E-6 4.69608E-6 L 0.02673 0.15612 " pathEditMode="relative" rAng="0" ptsTypes="AA">
                                      <p:cBhvr>
                                        <p:cTn id="14" dur="2000" fill="hold"/>
                                        <p:tgtEl>
                                          <p:spTgt spid="6"/>
                                        </p:tgtEl>
                                        <p:attrNameLst>
                                          <p:attrName>ppt_x</p:attrName>
                                          <p:attrName>ppt_y</p:attrName>
                                        </p:attrNameLst>
                                      </p:cBhvr>
                                      <p:rCtr x="1337" y="7806"/>
                                    </p:animMotion>
                                  </p:childTnLst>
                                </p:cTn>
                              </p:par>
                              <p:par>
                                <p:cTn id="15" presetID="9"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49" presetClass="path" presetSubtype="0" accel="50000" decel="50000" fill="hold" nodeType="withEffect">
                                  <p:stCondLst>
                                    <p:cond delay="2000"/>
                                  </p:stCondLst>
                                  <p:childTnLst>
                                    <p:animMotion origin="layout" path="M 2.22222E-6 -2.68127E-6 L -0.03264 0.14625 " pathEditMode="relative" rAng="0" ptsTypes="AA">
                                      <p:cBhvr>
                                        <p:cTn id="19" dur="2000" fill="hold"/>
                                        <p:tgtEl>
                                          <p:spTgt spid="15"/>
                                        </p:tgtEl>
                                        <p:attrNameLst>
                                          <p:attrName>ppt_x</p:attrName>
                                          <p:attrName>ppt_y</p:attrName>
                                        </p:attrNameLst>
                                      </p:cBhvr>
                                      <p:rCtr x="-1632" y="7313"/>
                                    </p:animMotion>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0" presetClass="path" presetSubtype="0" accel="50000" decel="50000" fill="hold" nodeType="afterEffect">
                                  <p:stCondLst>
                                    <p:cond delay="0"/>
                                  </p:stCondLst>
                                  <p:childTnLst>
                                    <p:animMotion origin="layout" path="M -0.00556 0.01419 L -0.00556 0.0145 C -0.00642 0.00802 -0.00764 0.00154 -0.00868 -0.00432 C -0.00903 -0.00648 -0.00886 -0.00895 -0.00972 -0.00987 C -0.01077 -0.01172 -0.0125 -0.01111 -0.01389 -0.01172 C -0.01545 -0.01296 -0.01667 -0.0145 -0.01806 -0.01543 C -0.0191 -0.01666 -0.02014 -0.0182 -0.02118 -0.01913 C -0.02257 -0.02098 -0.02379 -0.02376 -0.02517 -0.02468 C -0.02656 -0.02592 -0.02813 -0.02592 -0.02952 -0.02653 C -0.03108 -0.02777 -0.03229 -0.02931 -0.03368 -0.03024 C -0.03472 -0.03116 -0.03577 -0.03147 -0.03681 -0.03209 C -0.03906 -0.03425 -0.04149 -0.03795 -0.04306 -0.04134 C -0.04392 -0.0432 -0.04427 -0.04566 -0.04514 -0.0469 C -0.04601 -0.04875 -0.04722 -0.04937 -0.04827 -0.0506 C -0.04931 -0.05245 -0.05017 -0.0543 -0.05139 -0.05616 C -0.05191 -0.05924 -0.05382 -0.07405 -0.05452 -0.07467 C -0.05556 -0.07621 -0.0566 -0.07714 -0.05764 -0.07837 C -0.05816 -0.0793 -0.06493 -0.09318 -0.06806 -0.09503 C -0.07066 -0.09688 -0.07379 -0.09688 -0.07639 -0.09873 C -0.08142 -0.10336 -0.07899 -0.10182 -0.08368 -0.10429 C -0.08472 -0.10614 -0.08577 -0.1083 -0.08681 -0.10984 C -0.08767 -0.11169 -0.08906 -0.112 -0.08993 -0.11354 C -0.09063 -0.1154 -0.09045 -0.11756 -0.09097 -0.1191 C -0.09427 -0.13298 -0.09219 -0.12064 -0.09392 -0.13391 C -0.09375 -0.1373 -0.0941 -0.14101 -0.09306 -0.14317 C -0.09184 -0.14594 -0.08941 -0.14533 -0.08767 -0.14687 C -0.08733 -0.14779 -0.08715 -0.14964 -0.08681 -0.15057 L -0.08889 -0.15427 " pathEditMode="relative" rAng="0" ptsTypes="AAAAAAAAAAAAAAAAAAAAAAAAAAAA">
                                      <p:cBhvr>
                                        <p:cTn id="27" dur="2000" fill="hold"/>
                                        <p:tgtEl>
                                          <p:spTgt spid="4"/>
                                        </p:tgtEl>
                                        <p:attrNameLst>
                                          <p:attrName>ppt_x</p:attrName>
                                          <p:attrName>ppt_y</p:attrName>
                                        </p:attrNameLst>
                                      </p:cBhvr>
                                      <p:rCtr x="-4427" y="-8423"/>
                                    </p:animMotion>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strVal val="#ppt_w+.3"/>
                                          </p:val>
                                        </p:tav>
                                        <p:tav tm="100000">
                                          <p:val>
                                            <p:strVal val="#ppt_w"/>
                                          </p:val>
                                        </p:tav>
                                      </p:tavLst>
                                    </p:anim>
                                    <p:anim calcmode="lin" valueType="num">
                                      <p:cBhvr>
                                        <p:cTn id="56" dur="1000" fill="hold"/>
                                        <p:tgtEl>
                                          <p:spTgt spid="27"/>
                                        </p:tgtEl>
                                        <p:attrNameLst>
                                          <p:attrName>ppt_h</p:attrName>
                                        </p:attrNameLst>
                                      </p:cBhvr>
                                      <p:tavLst>
                                        <p:tav tm="0">
                                          <p:val>
                                            <p:strVal val="#ppt_h"/>
                                          </p:val>
                                        </p:tav>
                                        <p:tav tm="100000">
                                          <p:val>
                                            <p:strVal val="#ppt_h"/>
                                          </p:val>
                                        </p:tav>
                                      </p:tavLst>
                                    </p:anim>
                                    <p:animEffect transition="in" filter="fade">
                                      <p:cBhvr>
                                        <p:cTn id="57" dur="1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50" presetClass="entr" presetSubtype="0"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strVal val="#ppt_w+.3"/>
                                          </p:val>
                                        </p:tav>
                                        <p:tav tm="100000">
                                          <p:val>
                                            <p:strVal val="#ppt_w"/>
                                          </p:val>
                                        </p:tav>
                                      </p:tavLst>
                                    </p:anim>
                                    <p:anim calcmode="lin" valueType="num">
                                      <p:cBhvr>
                                        <p:cTn id="66" dur="1000" fill="hold"/>
                                        <p:tgtEl>
                                          <p:spTgt spid="28"/>
                                        </p:tgtEl>
                                        <p:attrNameLst>
                                          <p:attrName>ppt_h</p:attrName>
                                        </p:attrNameLst>
                                      </p:cBhvr>
                                      <p:tavLst>
                                        <p:tav tm="0">
                                          <p:val>
                                            <p:strVal val="#ppt_h"/>
                                          </p:val>
                                        </p:tav>
                                        <p:tav tm="100000">
                                          <p:val>
                                            <p:strVal val="#ppt_h"/>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50" presetClass="entr" presetSubtype="0"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strVal val="#ppt_w+.3"/>
                                          </p:val>
                                        </p:tav>
                                        <p:tav tm="100000">
                                          <p:val>
                                            <p:strVal val="#ppt_w"/>
                                          </p:val>
                                        </p:tav>
                                      </p:tavLst>
                                    </p:anim>
                                    <p:anim calcmode="lin" valueType="num">
                                      <p:cBhvr>
                                        <p:cTn id="76" dur="1000" fill="hold"/>
                                        <p:tgtEl>
                                          <p:spTgt spid="26"/>
                                        </p:tgtEl>
                                        <p:attrNameLst>
                                          <p:attrName>ppt_h</p:attrName>
                                        </p:attrNameLst>
                                      </p:cBhvr>
                                      <p:tavLst>
                                        <p:tav tm="0">
                                          <p:val>
                                            <p:strVal val="#ppt_h"/>
                                          </p:val>
                                        </p:tav>
                                        <p:tav tm="100000">
                                          <p:val>
                                            <p:strVal val="#ppt_h"/>
                                          </p:val>
                                        </p:tav>
                                      </p:tavLst>
                                    </p:anim>
                                    <p:animEffect transition="in" filter="fade">
                                      <p:cBhvr>
                                        <p:cTn id="77" dur="10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strips(downLeft)">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right)">
                                      <p:cBhvr>
                                        <p:cTn id="115" dur="10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00"/>
                                        <p:tgtEl>
                                          <p:spTgt spid="29"/>
                                        </p:tgtEl>
                                      </p:cBhvr>
                                    </p:animEffect>
                                  </p:childTnLst>
                                </p:cTn>
                              </p:par>
                            </p:childTnLst>
                          </p:cTn>
                        </p:par>
                        <p:par>
                          <p:cTn id="131" fill="hold">
                            <p:stCondLst>
                              <p:cond delay="500"/>
                            </p:stCondLst>
                            <p:childTnLst>
                              <p:par>
                                <p:cTn id="132" presetID="50" presetClass="entr" presetSubtype="0" decel="10000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1000" fill="hold"/>
                                        <p:tgtEl>
                                          <p:spTgt spid="30"/>
                                        </p:tgtEl>
                                        <p:attrNameLst>
                                          <p:attrName>ppt_w</p:attrName>
                                        </p:attrNameLst>
                                      </p:cBhvr>
                                      <p:tavLst>
                                        <p:tav tm="0">
                                          <p:val>
                                            <p:strVal val="#ppt_w+.3"/>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Effect transition="in" filter="fade">
                                      <p:cBhvr>
                                        <p:cTn id="136" dur="1000"/>
                                        <p:tgtEl>
                                          <p:spTgt spid="3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1000"/>
                                        <p:tgtEl>
                                          <p:spTgt spid="20"/>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00"/>
                                        <p:tgtEl>
                                          <p:spTgt spid="14"/>
                                        </p:tgtEl>
                                      </p:cBhvr>
                                    </p:animEffect>
                                  </p:childTnLst>
                                </p:cTn>
                              </p:par>
                              <p:par>
                                <p:cTn id="146" presetID="53" presetClass="entr" presetSubtype="16"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 calcmode="lin" valueType="num">
                                      <p:cBhvr>
                                        <p:cTn id="148" dur="500" fill="hold"/>
                                        <p:tgtEl>
                                          <p:spTgt spid="33"/>
                                        </p:tgtEl>
                                        <p:attrNameLst>
                                          <p:attrName>ppt_w</p:attrName>
                                        </p:attrNameLst>
                                      </p:cBhvr>
                                      <p:tavLst>
                                        <p:tav tm="0">
                                          <p:val>
                                            <p:fltVal val="0"/>
                                          </p:val>
                                        </p:tav>
                                        <p:tav tm="100000">
                                          <p:val>
                                            <p:strVal val="#ppt_w"/>
                                          </p:val>
                                        </p:tav>
                                      </p:tavLst>
                                    </p:anim>
                                    <p:anim calcmode="lin" valueType="num">
                                      <p:cBhvr>
                                        <p:cTn id="149" dur="500" fill="hold"/>
                                        <p:tgtEl>
                                          <p:spTgt spid="33"/>
                                        </p:tgtEl>
                                        <p:attrNameLst>
                                          <p:attrName>ppt_h</p:attrName>
                                        </p:attrNameLst>
                                      </p:cBhvr>
                                      <p:tavLst>
                                        <p:tav tm="0">
                                          <p:val>
                                            <p:fltVal val="0"/>
                                          </p:val>
                                        </p:tav>
                                        <p:tav tm="100000">
                                          <p:val>
                                            <p:strVal val="#ppt_h"/>
                                          </p:val>
                                        </p:tav>
                                      </p:tavLst>
                                    </p:anim>
                                    <p:animEffect transition="in" filter="fade">
                                      <p:cBhvr>
                                        <p:cTn id="1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8"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CAE0FB81-03C0-495A-99D7-71CD615EB3C1}"/>
              </a:ext>
            </a:extLst>
          </p:cNvPr>
          <p:cNvSpPr txBox="1">
            <a:spLocks noChangeArrowheads="1"/>
          </p:cNvSpPr>
          <p:nvPr/>
        </p:nvSpPr>
        <p:spPr bwMode="auto">
          <a:xfrm>
            <a:off x="1143000" y="794"/>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100"/>
          </a:p>
        </p:txBody>
      </p:sp>
      <p:pic>
        <p:nvPicPr>
          <p:cNvPr id="17411" name="Picture 5" descr="HCT theo doi MT Dong Khe (Cao Bang)">
            <a:extLst>
              <a:ext uri="{FF2B5EF4-FFF2-40B4-BE49-F238E27FC236}">
                <a16:creationId xmlns:a16="http://schemas.microsoft.com/office/drawing/2014/main" id="{B44815A4-B8AC-4DD9-9B32-190859DB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452636"/>
            <a:ext cx="6115050" cy="4239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967" name="Text Box 7">
            <a:extLst>
              <a:ext uri="{FF2B5EF4-FFF2-40B4-BE49-F238E27FC236}">
                <a16:creationId xmlns:a16="http://schemas.microsoft.com/office/drawing/2014/main" id="{CDF4AAEC-3959-4013-B050-957A6E793A48}"/>
              </a:ext>
            </a:extLst>
          </p:cNvPr>
          <p:cNvSpPr txBox="1">
            <a:spLocks noChangeArrowheads="1"/>
          </p:cNvSpPr>
          <p:nvPr/>
        </p:nvSpPr>
        <p:spPr bwMode="auto">
          <a:xfrm>
            <a:off x="6330566" y="1312404"/>
            <a:ext cx="26180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i="1">
                <a:solidFill>
                  <a:srgbClr val="002060"/>
                </a:solidFill>
                <a:latin typeface="Times New Roman" panose="02020603050405020304" pitchFamily="18" charset="0"/>
                <a:cs typeface="Times New Roman" panose="02020603050405020304" pitchFamily="18" charset="0"/>
              </a:rPr>
              <a:t>Bác Hồ quan sát  mặt trận Biên giới trong chiến dịch Biên giới thu- đông -1950</a:t>
            </a:r>
          </a:p>
        </p:txBody>
      </p:sp>
      <p:pic>
        <p:nvPicPr>
          <p:cNvPr id="5" name="Picture 4">
            <a:extLst>
              <a:ext uri="{FF2B5EF4-FFF2-40B4-BE49-F238E27FC236}">
                <a16:creationId xmlns:a16="http://schemas.microsoft.com/office/drawing/2014/main" id="{0CC59289-077F-406D-B020-93D6559CED02}"/>
              </a:ext>
            </a:extLst>
          </p:cNvPr>
          <p:cNvPicPr>
            <a:picLocks noChangeAspect="1"/>
          </p:cNvPicPr>
          <p:nvPr/>
        </p:nvPicPr>
        <p:blipFill rotWithShape="1">
          <a:blip r:embed="rId4"/>
          <a:srcRect l="17313" r="14117"/>
          <a:stretch/>
        </p:blipFill>
        <p:spPr>
          <a:xfrm>
            <a:off x="7775072" y="3073530"/>
            <a:ext cx="1395361" cy="2064712"/>
          </a:xfrm>
          <a:prstGeom prst="rect">
            <a:avLst/>
          </a:prstGeom>
        </p:spPr>
      </p:pic>
      <p:pic>
        <p:nvPicPr>
          <p:cNvPr id="6" name="Picture 5">
            <a:extLst>
              <a:ext uri="{FF2B5EF4-FFF2-40B4-BE49-F238E27FC236}">
                <a16:creationId xmlns:a16="http://schemas.microsoft.com/office/drawing/2014/main" id="{A06E063A-BDEE-4FFF-8A7D-D502A72B5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1"/>
                                        </p:tgtEl>
                                        <p:attrNameLst>
                                          <p:attrName>style.visibility</p:attrName>
                                        </p:attrNameLst>
                                      </p:cBhvr>
                                      <p:to>
                                        <p:strVal val="visible"/>
                                      </p:to>
                                    </p:set>
                                    <p:anim calcmode="lin" valueType="num">
                                      <p:cBhvr>
                                        <p:cTn id="14" dur="500" fill="hold"/>
                                        <p:tgtEl>
                                          <p:spTgt spid="17411"/>
                                        </p:tgtEl>
                                        <p:attrNameLst>
                                          <p:attrName>ppt_w</p:attrName>
                                        </p:attrNameLst>
                                      </p:cBhvr>
                                      <p:tavLst>
                                        <p:tav tm="0">
                                          <p:val>
                                            <p:fltVal val="0"/>
                                          </p:val>
                                        </p:tav>
                                        <p:tav tm="100000">
                                          <p:val>
                                            <p:strVal val="#ppt_w"/>
                                          </p:val>
                                        </p:tav>
                                      </p:tavLst>
                                    </p:anim>
                                    <p:anim calcmode="lin" valueType="num">
                                      <p:cBhvr>
                                        <p:cTn id="15" dur="500" fill="hold"/>
                                        <p:tgtEl>
                                          <p:spTgt spid="17411"/>
                                        </p:tgtEl>
                                        <p:attrNameLst>
                                          <p:attrName>ppt_h</p:attrName>
                                        </p:attrNameLst>
                                      </p:cBhvr>
                                      <p:tavLst>
                                        <p:tav tm="0">
                                          <p:val>
                                            <p:fltVal val="0"/>
                                          </p:val>
                                        </p:tav>
                                        <p:tav tm="100000">
                                          <p:val>
                                            <p:strVal val="#ppt_h"/>
                                          </p:val>
                                        </p:tav>
                                      </p:tavLst>
                                    </p:anim>
                                    <p:animEffect transition="in" filter="fade">
                                      <p:cBhvr>
                                        <p:cTn id="16" dur="500"/>
                                        <p:tgtEl>
                                          <p:spTgt spid="174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0967"/>
                                        </p:tgtEl>
                                        <p:attrNameLst>
                                          <p:attrName>style.visibility</p:attrName>
                                        </p:attrNameLst>
                                      </p:cBhvr>
                                      <p:to>
                                        <p:strVal val="visible"/>
                                      </p:to>
                                    </p:set>
                                    <p:anim calcmode="lin" valueType="num">
                                      <p:cBhvr additive="base">
                                        <p:cTn id="21" dur="500" fill="hold"/>
                                        <p:tgtEl>
                                          <p:spTgt spid="40967"/>
                                        </p:tgtEl>
                                        <p:attrNameLst>
                                          <p:attrName>ppt_x</p:attrName>
                                        </p:attrNameLst>
                                      </p:cBhvr>
                                      <p:tavLst>
                                        <p:tav tm="0">
                                          <p:val>
                                            <p:strVal val="0-#ppt_w/2"/>
                                          </p:val>
                                        </p:tav>
                                        <p:tav tm="100000">
                                          <p:val>
                                            <p:strVal val="#ppt_x"/>
                                          </p:val>
                                        </p:tav>
                                      </p:tavLst>
                                    </p:anim>
                                    <p:anim calcmode="lin" valueType="num">
                                      <p:cBhvr additive="base">
                                        <p:cTn id="22" dur="500" fill="hold"/>
                                        <p:tgtEl>
                                          <p:spTgt spid="40967"/>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146186" y="1260459"/>
            <a:ext cx="3184270"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936260" y="3861633"/>
              <a:ext cx="1813683" cy="2809542"/>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sai.</a:t>
              </a:r>
            </a:p>
          </p:txBody>
        </p:sp>
      </p:gr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5145700" y="1968205"/>
            <a:ext cx="1219200" cy="1219200"/>
          </a:xfrm>
          <a:prstGeom prst="rect">
            <a:avLst/>
          </a:prstGeom>
        </p:spPr>
      </p:pic>
      <p:grpSp>
        <p:nvGrpSpPr>
          <p:cNvPr id="6" name="Group 5">
            <a:extLst>
              <a:ext uri="{FF2B5EF4-FFF2-40B4-BE49-F238E27FC236}">
                <a16:creationId xmlns:a16="http://schemas.microsoft.com/office/drawing/2014/main" id="{0C658C90-2A3A-4902-A7FC-5625D57CB46C}"/>
              </a:ext>
            </a:extLst>
          </p:cNvPr>
          <p:cNvGrpSpPr/>
          <p:nvPr/>
        </p:nvGrpSpPr>
        <p:grpSpPr>
          <a:xfrm rot="5400000">
            <a:off x="-357807" y="1294757"/>
            <a:ext cx="3184268" cy="2060601"/>
            <a:chOff x="259424" y="1476173"/>
            <a:chExt cx="8808376" cy="1928675"/>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6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2210080" y="-414004"/>
              <a:ext cx="1838732" cy="5619086"/>
            </a:xfrm>
            <a:prstGeom prst="rect">
              <a:avLst/>
            </a:prstGeom>
            <a:noFill/>
          </p:spPr>
          <p:txBody>
            <a:bodyPr wrap="square" lIns="0" tIns="0" rIns="0" bIns="0" rtlCol="0">
              <a:spAutoFit/>
            </a:bodyPr>
            <a:lstStyle/>
            <a:p>
              <a:pPr algn="ctr"/>
              <a:r>
                <a:rPr lang="en-US" sz="3300" spc="-60">
                  <a:solidFill>
                    <a:schemeClr val="bg1"/>
                  </a:solidFill>
                  <a:latin typeface="UVN Thanh Pho Nang" panose="02060406040706070204" pitchFamily="18" charset="0"/>
                  <a:cs typeface="Times New Roman" panose="02020603050405020304" pitchFamily="18" charset="0"/>
                </a:rPr>
                <a:t>Là móc son chói lọi của lịch sử nước nhà.</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1856540" y="1269124"/>
            <a:ext cx="3201771" cy="2141373"/>
            <a:chOff x="118555" y="4308490"/>
            <a:chExt cx="8856788"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2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2591412" y="1866348"/>
              <a:ext cx="1865297" cy="6811011"/>
            </a:xfrm>
            <a:prstGeom prst="rect">
              <a:avLst/>
            </a:prstGeom>
            <a:grpFill/>
          </p:spPr>
          <p:txBody>
            <a:bodyPr wrap="square" lIns="0" tIns="0" rIns="0" bIns="0" rtlCol="0">
              <a:spAutoFit/>
            </a:bodyPr>
            <a:lstStyle/>
            <a:p>
              <a:pPr algn="ctr"/>
              <a:r>
                <a:rPr lang="en-US" sz="3200" spc="-20">
                  <a:solidFill>
                    <a:schemeClr val="bg1"/>
                  </a:solidFill>
                  <a:latin typeface="UVN Thanh Pho Nang" panose="02060406040706070204" pitchFamily="18" charset="0"/>
                  <a:cs typeface="Times New Roman" panose="02020603050405020304" pitchFamily="18" charset="0"/>
                </a:rPr>
                <a:t>Góp phần kết thúc thắng lợi 9 năm kháng chiến chống Pháp.</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621654" y="1968205"/>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71677" y="1968205"/>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547260" y="3297530"/>
            <a:ext cx="1360405" cy="2310733"/>
            <a:chOff x="8915402" y="1117779"/>
            <a:chExt cx="3313993" cy="2616020"/>
          </a:xfrm>
          <a:solidFill>
            <a:schemeClr val="accent4">
              <a:lumMod val="20000"/>
              <a:lumOff val="80000"/>
            </a:schemeClr>
          </a:solidFill>
          <a:effectLst>
            <a:outerShdw blurRad="508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4445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717382" y="1701868"/>
              <a:ext cx="1405832" cy="1518253"/>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777222" y="3346156"/>
            <a:ext cx="1360404"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573143" y="4510081"/>
              <a:ext cx="1466226" cy="151825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5058118" y="3346157"/>
            <a:ext cx="136040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571414" y="4486131"/>
              <a:ext cx="1466226" cy="1518252"/>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409669" y="132512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1000831" y="1062673"/>
              <a:ext cx="1838732" cy="2809544"/>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đúng.</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7414381" y="1968205"/>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319926" y="3320225"/>
            <a:ext cx="1360406" cy="228774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694063" y="1689804"/>
              <a:ext cx="1405832" cy="1518252"/>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419634" y="192505"/>
            <a:ext cx="8616862"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r>
              <a:rPr lang="en-US" sz="3300"/>
              <a:t>Câu 2: Nêu ý nghĩa của chiến dịch Điện Biên Phủ?</a:t>
            </a:r>
          </a:p>
        </p:txBody>
      </p:sp>
    </p:spTree>
    <p:extLst>
      <p:ext uri="{BB962C8B-B14F-4D97-AF65-F5344CB8AC3E}">
        <p14:creationId xmlns:p14="http://schemas.microsoft.com/office/powerpoint/2010/main" val="1634991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FD803E55-38BE-4FFE-BC60-31C7C6DCB9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58" b="98867" l="1389" r="99306">
                        <a14:foregroundMark x1="38569" y1="34215" x2="84954" y2="78612"/>
                        <a14:foregroundMark x1="4745" y1="1841" x2="35512" y2="31290"/>
                        <a14:foregroundMark x1="84954" y1="78612" x2="91898" y2="93909"/>
                        <a14:foregroundMark x1="3819" y1="15722" x2="10995" y2="80453"/>
                        <a14:foregroundMark x1="8449" y1="90935" x2="76273" y2="95751"/>
                        <a14:foregroundMark x1="57176" y1="7790" x2="70486" y2="49008"/>
                        <a14:foregroundMark x1="88889" y1="29462" x2="98727" y2="67280"/>
                        <a14:foregroundMark x1="95949" y1="68839" x2="94676" y2="85127"/>
                        <a14:foregroundMark x1="94676" y1="85127" x2="92593" y2="91926"/>
                        <a14:foregroundMark x1="74769" y1="94759" x2="85532" y2="91218"/>
                        <a14:foregroundMark x1="91088" y1="68555" x2="84606" y2="85127"/>
                        <a14:foregroundMark x1="87269" y1="59348" x2="79745" y2="82295"/>
                        <a14:foregroundMark x1="67361" y1="86119" x2="85417" y2="82861"/>
                        <a14:foregroundMark x1="83333" y1="98867" x2="98727" y2="93909"/>
                        <a14:foregroundMark x1="99074" y1="74929" x2="97801" y2="88102"/>
                        <a14:foregroundMark x1="52199" y1="16006" x2="52546" y2="30312"/>
                        <a14:foregroundMark x1="3356" y1="65297" x2="3356" y2="79887"/>
                        <a14:foregroundMark x1="23611" y1="6091" x2="24306" y2="10765"/>
                        <a14:foregroundMark x1="29514" y1="2408" x2="38773" y2="2125"/>
                        <a14:foregroundMark x1="52315" y1="6799" x2="50347" y2="11473"/>
                        <a14:foregroundMark x1="42940" y1="8782" x2="42940" y2="8782"/>
                        <a14:foregroundMark x1="38831" y1="19478" x2="38773" y2="19830"/>
                        <a14:foregroundMark x1="39164" y1="17475" x2="39085" y2="17950"/>
                        <a14:foregroundMark x1="41551" y1="3116" x2="40338" y2="10412"/>
                        <a14:foregroundMark x1="30671" y1="28045" x2="14699" y2="56657"/>
                        <a14:foregroundMark x1="27083" y1="36969" x2="16898" y2="69972"/>
                        <a14:foregroundMark x1="40162" y1="51983" x2="25463" y2="77904"/>
                        <a14:foregroundMark x1="53819" y1="59632" x2="39236" y2="89802"/>
                        <a14:foregroundMark x1="63426" y1="53399" x2="86806" y2="55382"/>
                        <a14:foregroundMark x1="85880" y1="58357" x2="77894" y2="68555"/>
                        <a14:foregroundMark x1="49604" y1="23443" x2="49769" y2="23371"/>
                        <a14:foregroundMark x1="49231" y1="31161" x2="49320" y2="31445"/>
                        <a14:foregroundMark x1="49054" y1="30595" x2="49231" y2="31161"/>
                        <a14:foregroundMark x1="48881" y1="30043" x2="49054" y2="30595"/>
                        <a14:foregroundMark x1="48158" y1="27738" x2="48759" y2="29654"/>
                        <a14:foregroundMark x1="54371" y1="39988" x2="62500" y2="42351"/>
                        <a14:foregroundMark x1="24537" y1="67989" x2="17130" y2="84136"/>
                        <a14:foregroundMark x1="31019" y1="71246" x2="30093" y2="83144"/>
                        <a14:foregroundMark x1="41551" y1="59632" x2="43981" y2="58924"/>
                        <a14:foregroundMark x1="42708" y1="54391" x2="39005" y2="65014"/>
                        <a14:foregroundMark x1="1389" y1="36686" x2="2315" y2="57932"/>
                        <a14:foregroundMark x1="78125" y1="15722" x2="77778" y2="28754"/>
                        <a14:foregroundMark x1="49806" y1="26476" x2="63310" y2="18839"/>
                        <a14:foregroundMark x1="56019" y1="13173" x2="56019" y2="14731"/>
                        <a14:foregroundMark x1="55903" y1="8782" x2="55903" y2="8782"/>
                        <a14:foregroundMark x1="64815" y1="6516" x2="64815" y2="6516"/>
                        <a14:foregroundMark x1="65162" y1="7365" x2="65162" y2="7365"/>
                        <a14:foregroundMark x1="66435" y1="23796" x2="66435" y2="23796"/>
                        <a14:foregroundMark x1="87037" y1="38669" x2="87037" y2="38669"/>
                        <a14:foregroundMark x1="95602" y1="36119" x2="90741" y2="38669"/>
                        <a14:foregroundMark x1="86690" y1="7790" x2="79398" y2="17847"/>
                        <a14:foregroundMark x1="91088" y1="61615" x2="95602" y2="61615"/>
                        <a14:foregroundMark x1="93750" y1="59915" x2="91667" y2="59915"/>
                        <a14:foregroundMark x1="78125" y1="26346" x2="78125" y2="35694"/>
                        <a14:foregroundMark x1="84491" y1="36686" x2="76620" y2="42068"/>
                        <a14:foregroundMark x1="79282" y1="44334" x2="89468" y2="42918"/>
                        <a14:foregroundMark x1="59259" y1="26487" x2="59259" y2="35977"/>
                        <a14:foregroundMark x1="63079" y1="12181" x2="79398" y2="7082"/>
                        <a14:foregroundMark x1="91088" y1="13173" x2="95370" y2="37960"/>
                        <a14:foregroundMark x1="95139" y1="44051" x2="89815" y2="52975"/>
                        <a14:foregroundMark x1="73148" y1="46742" x2="73843" y2="34278"/>
                        <a14:foregroundMark x1="80208" y1="28329" x2="77431" y2="47734"/>
                        <a14:foregroundMark x1="76968" y1="47592" x2="94792" y2="48017"/>
                        <a14:foregroundMark x1="99421" y1="42068" x2="99421" y2="53966"/>
                        <a14:foregroundMark x1="95718" y1="21105" x2="97454" y2="36119"/>
                        <a14:foregroundMark x1="95602" y1="8215" x2="75000" y2="4391"/>
                        <a14:foregroundMark x1="63657" y1="4391" x2="71875" y2="5524"/>
                        <a14:foregroundMark x1="94792" y1="3824" x2="97801" y2="20680"/>
                        <a14:foregroundMark x1="75926" y1="23654" x2="72222" y2="29320"/>
                        <a14:foregroundMark x1="64931" y1="22663" x2="80556" y2="16006"/>
                        <a14:foregroundMark x1="68171" y1="26487" x2="93866" y2="22096"/>
                        <a14:foregroundMark x1="96644" y1="7507" x2="97106" y2="9065"/>
                        <a14:foregroundMark x1="98495" y1="4108" x2="81019" y2="17139"/>
                        <a14:foregroundMark x1="81019" y1="17139" x2="75926" y2="17847"/>
                        <a14:foregroundMark x1="58102" y1="5524" x2="62731" y2="8215"/>
                        <a14:foregroundMark x1="74421" y1="14164" x2="76273" y2="13739"/>
                        <a14:foregroundMark x1="76042" y1="2125" x2="76042" y2="2125"/>
                        <a14:foregroundMark x1="87963" y1="3541" x2="87963" y2="3541"/>
                        <a14:foregroundMark x1="87731" y1="23088" x2="87037" y2="28470"/>
                        <a14:foregroundMark x1="88310" y1="11473" x2="87269" y2="27762"/>
                        <a14:foregroundMark x1="84954" y1="31445" x2="83565" y2="36686"/>
                        <a14:foregroundMark x1="86458" y1="1558" x2="84606" y2="1558"/>
                        <a14:foregroundMark x1="62384" y1="87252" x2="62384" y2="87252"/>
                        <a14:foregroundMark x1="35764" y1="14873" x2="35764" y2="14873"/>
                        <a14:foregroundMark x1="37847" y1="12465" x2="37731" y2="16006"/>
                        <a14:foregroundMark x1="39236" y1="11331" x2="39236" y2="11331"/>
                        <a14:foregroundMark x1="39120" y1="10340" x2="42593" y2="17139"/>
                        <a14:foregroundMark x1="42593" y1="17139" x2="42708" y2="17280"/>
                        <a14:foregroundMark x1="39120" y1="9490" x2="39120" y2="9490"/>
                        <a14:foregroundMark x1="38542" y1="9065" x2="38542" y2="9065"/>
                        <a14:foregroundMark x1="40394" y1="18697" x2="40394" y2="18697"/>
                        <a14:foregroundMark x1="38773" y1="16856" x2="40856" y2="18697"/>
                        <a14:foregroundMark x1="41782" y1="19547" x2="42130" y2="19547"/>
                        <a14:foregroundMark x1="46991" y1="24079" x2="46991" y2="24079"/>
                        <a14:foregroundMark x1="50694" y1="36686" x2="50694" y2="36686"/>
                        <a14:foregroundMark x1="51827" y1="38527" x2="52199" y2="39518"/>
                        <a14:foregroundMark x1="50816" y1="35836" x2="51827" y2="38527"/>
                        <a14:foregroundMark x1="50391" y1="34703" x2="50816" y2="35836"/>
                        <a14:foregroundMark x1="50231" y1="34278" x2="50391" y2="34703"/>
                        <a14:foregroundMark x1="52894" y1="40652" x2="52894" y2="40652"/>
                        <a14:foregroundMark x1="45907" y1="25354" x2="46041" y2="26912"/>
                        <a14:foregroundMark x1="49462" y1="34541" x2="49653" y2="34844"/>
                        <a14:foregroundMark x1="45360" y1="26010" x2="45065" y2="25402"/>
                        <a14:foregroundMark x1="49653" y1="34844" x2="49496" y2="34520"/>
                        <a14:foregroundMark x1="41204" y1="19122" x2="41204" y2="19122"/>
                        <a14:foregroundMark x1="40741" y1="18555" x2="40741" y2="18555"/>
                        <a14:foregroundMark x1="40856" y1="18414" x2="41319" y2="18980"/>
                        <a14:foregroundMark x1="45255" y1="22805" x2="45255" y2="22805"/>
                        <a14:foregroundMark x1="71412" y1="12890" x2="78588" y2="9348"/>
                        <a14:foregroundMark x1="41667" y1="19688" x2="41667" y2="19688"/>
                        <a14:foregroundMark x1="42477" y1="20113" x2="42477" y2="20113"/>
                        <a14:foregroundMark x1="41435" y1="18839" x2="41898" y2="19405"/>
                        <a14:foregroundMark x1="37153" y1="6091" x2="37500" y2="7224"/>
                        <a14:foregroundMark x1="44444" y1="19688" x2="44444" y2="19688"/>
                        <a14:foregroundMark x1="48225" y1="31161" x2="49306" y2="32153"/>
                        <a14:foregroundMark x1="47965" y1="30923" x2="48225" y2="31161"/>
                        <a14:foregroundMark x1="47454" y1="30453" x2="47696" y2="30676"/>
                        <a14:foregroundMark x1="46528" y1="29603" x2="47454" y2="30453"/>
                        <a14:backgroundMark x1="36574" y1="34419" x2="36574" y2="34419"/>
                        <a14:backgroundMark x1="37731" y1="31020" x2="36921" y2="33428"/>
                        <a14:backgroundMark x1="37731" y1="9915" x2="38266" y2="10924"/>
                        <a14:backgroundMark x1="43033" y1="19122" x2="43287" y2="19405"/>
                        <a14:backgroundMark x1="42651" y1="18697" x2="43033" y2="19122"/>
                        <a14:backgroundMark x1="52339" y1="40652" x2="53009" y2="41785"/>
                        <a14:backgroundMark x1="51795" y1="39731" x2="52339" y2="40652"/>
                        <a14:backgroundMark x1="47864" y1="26964" x2="47917" y2="27762"/>
                        <a14:backgroundMark x1="47454" y1="20822" x2="47504" y2="21569"/>
                        <a14:backgroundMark x1="37616" y1="10482" x2="37995" y2="11109"/>
                        <a14:backgroundMark x1="37748" y1="9490" x2="38130" y2="11017"/>
                        <a14:backgroundMark x1="37642" y1="9065" x2="37748" y2="9490"/>
                        <a14:backgroundMark x1="37500" y1="8499" x2="37642" y2="9065"/>
                        <a14:backgroundMark x1="42083" y1="19637" x2="42708" y2="20255"/>
                        <a14:backgroundMark x1="47222" y1="21813" x2="47222" y2="21813"/>
                        <a14:backgroundMark x1="47569" y1="23796" x2="47569" y2="23796"/>
                        <a14:backgroundMark x1="47917" y1="25354" x2="47917" y2="25354"/>
                        <a14:backgroundMark x1="50000" y1="38527" x2="50000" y2="38527"/>
                        <a14:backgroundMark x1="50926" y1="40227" x2="50926" y2="40227"/>
                        <a14:backgroundMark x1="49190" y1="35836" x2="49190" y2="35836"/>
                        <a14:backgroundMark x1="48958" y1="34703" x2="48958" y2="34703"/>
                        <a14:backgroundMark x1="48488" y1="33081" x2="49190" y2="34703"/>
                        <a14:backgroundMark x1="46237" y1="29933" x2="45833" y2="29603"/>
                        <a14:backgroundMark x1="44444" y1="26912" x2="44444" y2="26912"/>
                        <a14:backgroundMark x1="44560" y1="26346" x2="45139" y2="28329"/>
                        <a14:backgroundMark x1="44721" y1="22805" x2="44560" y2="25354"/>
                        <a14:backgroundMark x1="44792" y1="21671" x2="44721" y2="22805"/>
                        <a14:backgroundMark x1="41204" y1="16997" x2="38310" y2="13031"/>
                        <a14:backgroundMark x1="44213" y1="20538" x2="43634" y2="20397"/>
                        <a14:backgroundMark x1="47338" y1="30453" x2="47338" y2="30453"/>
                        <a14:backgroundMark x1="47338" y1="31161" x2="47338" y2="31161"/>
                        <a14:backgroundMark x1="47338" y1="31020" x2="47569" y2="31303"/>
                      </a14:backgroundRemoval>
                    </a14:imgEffect>
                  </a14:imgLayer>
                </a14:imgProps>
              </a:ext>
            </a:extLst>
          </a:blip>
          <a:stretch>
            <a:fillRect/>
          </a:stretch>
        </p:blipFill>
        <p:spPr>
          <a:xfrm>
            <a:off x="-40463" y="794"/>
            <a:ext cx="9224929" cy="5143500"/>
          </a:xfrm>
          <a:prstGeom prst="rect">
            <a:avLst/>
          </a:prstGeom>
          <a:solidFill>
            <a:srgbClr val="FFFAC2"/>
          </a:solidFill>
        </p:spPr>
      </p:pic>
      <p:pic>
        <p:nvPicPr>
          <p:cNvPr id="52" name="Picture 51">
            <a:extLst>
              <a:ext uri="{FF2B5EF4-FFF2-40B4-BE49-F238E27FC236}">
                <a16:creationId xmlns:a16="http://schemas.microsoft.com/office/drawing/2014/main" id="{2E1CDFC0-E4FC-404D-8A21-01C0FD5ADDA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75" b="34857" l="35698" r="44289"/>
                    </a14:imgEffect>
                  </a14:imgLayer>
                </a14:imgProps>
              </a:ext>
            </a:extLst>
          </a:blip>
          <a:srcRect l="34624" t="18565" r="54637" b="63333"/>
          <a:stretch/>
        </p:blipFill>
        <p:spPr>
          <a:xfrm>
            <a:off x="3137908" y="942579"/>
            <a:ext cx="990601" cy="931069"/>
          </a:xfrm>
          <a:prstGeom prst="rect">
            <a:avLst/>
          </a:prstGeom>
        </p:spPr>
      </p:pic>
      <p:sp>
        <p:nvSpPr>
          <p:cNvPr id="15" name="Line 13">
            <a:extLst>
              <a:ext uri="{FF2B5EF4-FFF2-40B4-BE49-F238E27FC236}">
                <a16:creationId xmlns:a16="http://schemas.microsoft.com/office/drawing/2014/main" id="{6BEFA91B-9BB9-4201-9FEB-D428749DAD01}"/>
              </a:ext>
            </a:extLst>
          </p:cNvPr>
          <p:cNvSpPr>
            <a:spLocks noChangeShapeType="1"/>
          </p:cNvSpPr>
          <p:nvPr/>
        </p:nvSpPr>
        <p:spPr bwMode="auto">
          <a:xfrm>
            <a:off x="3484989" y="315120"/>
            <a:ext cx="559961" cy="560192"/>
          </a:xfrm>
          <a:custGeom>
            <a:avLst/>
            <a:gdLst>
              <a:gd name="connsiteX0" fmla="*/ 0 w 533400"/>
              <a:gd name="connsiteY0" fmla="*/ 0 h 514350"/>
              <a:gd name="connsiteX1" fmla="*/ 533400 w 533400"/>
              <a:gd name="connsiteY1" fmla="*/ 514350 h 514350"/>
              <a:gd name="connsiteX0" fmla="*/ 0 w 533400"/>
              <a:gd name="connsiteY0" fmla="*/ 0 h 514350"/>
              <a:gd name="connsiteX1" fmla="*/ 350520 w 533400"/>
              <a:gd name="connsiteY1" fmla="*/ 274320 h 514350"/>
              <a:gd name="connsiteX2" fmla="*/ 533400 w 533400"/>
              <a:gd name="connsiteY2" fmla="*/ 514350 h 514350"/>
              <a:gd name="connsiteX0" fmla="*/ 0 w 533400"/>
              <a:gd name="connsiteY0" fmla="*/ 0 h 514350"/>
              <a:gd name="connsiteX1" fmla="*/ 449580 w 533400"/>
              <a:gd name="connsiteY1" fmla="*/ 365760 h 514350"/>
              <a:gd name="connsiteX2" fmla="*/ 533400 w 533400"/>
              <a:gd name="connsiteY2" fmla="*/ 514350 h 514350"/>
            </a:gdLst>
            <a:ahLst/>
            <a:cxnLst>
              <a:cxn ang="0">
                <a:pos x="connsiteX0" y="connsiteY0"/>
              </a:cxn>
              <a:cxn ang="0">
                <a:pos x="connsiteX1" y="connsiteY1"/>
              </a:cxn>
              <a:cxn ang="0">
                <a:pos x="connsiteX2" y="connsiteY2"/>
              </a:cxn>
            </a:cxnLst>
            <a:rect l="l" t="t" r="r" b="b"/>
            <a:pathLst>
              <a:path w="533400" h="514350">
                <a:moveTo>
                  <a:pt x="0" y="0"/>
                </a:moveTo>
                <a:cubicBezTo>
                  <a:pt x="96520" y="96520"/>
                  <a:pt x="353060" y="269240"/>
                  <a:pt x="449580" y="365760"/>
                </a:cubicBezTo>
                <a:cubicBezTo>
                  <a:pt x="337820" y="247650"/>
                  <a:pt x="355600" y="342900"/>
                  <a:pt x="533400" y="5143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6" name="Line 14">
            <a:extLst>
              <a:ext uri="{FF2B5EF4-FFF2-40B4-BE49-F238E27FC236}">
                <a16:creationId xmlns:a16="http://schemas.microsoft.com/office/drawing/2014/main" id="{B2799059-F755-4A15-A62E-88E12855FE6E}"/>
              </a:ext>
            </a:extLst>
          </p:cNvPr>
          <p:cNvSpPr>
            <a:spLocks noChangeShapeType="1"/>
          </p:cNvSpPr>
          <p:nvPr/>
        </p:nvSpPr>
        <p:spPr bwMode="auto">
          <a:xfrm>
            <a:off x="4098928" y="974728"/>
            <a:ext cx="168275" cy="397669"/>
          </a:xfrm>
          <a:custGeom>
            <a:avLst/>
            <a:gdLst>
              <a:gd name="connsiteX0" fmla="*/ 0 w 168275"/>
              <a:gd name="connsiteY0" fmla="*/ 0 h 397669"/>
              <a:gd name="connsiteX1" fmla="*/ 168275 w 168275"/>
              <a:gd name="connsiteY1" fmla="*/ 397669 h 397669"/>
              <a:gd name="connsiteX0" fmla="*/ 0 w 168275"/>
              <a:gd name="connsiteY0" fmla="*/ 0 h 397669"/>
              <a:gd name="connsiteX1" fmla="*/ 15873 w 168275"/>
              <a:gd name="connsiteY1" fmla="*/ 283367 h 397669"/>
              <a:gd name="connsiteX2" fmla="*/ 168275 w 168275"/>
              <a:gd name="connsiteY2" fmla="*/ 397669 h 397669"/>
            </a:gdLst>
            <a:ahLst/>
            <a:cxnLst>
              <a:cxn ang="0">
                <a:pos x="connsiteX0" y="connsiteY0"/>
              </a:cxn>
              <a:cxn ang="0">
                <a:pos x="connsiteX1" y="connsiteY1"/>
              </a:cxn>
              <a:cxn ang="0">
                <a:pos x="connsiteX2" y="connsiteY2"/>
              </a:cxn>
            </a:cxnLst>
            <a:rect l="l" t="t" r="r" b="b"/>
            <a:pathLst>
              <a:path w="168275" h="397669">
                <a:moveTo>
                  <a:pt x="0" y="0"/>
                </a:moveTo>
                <a:cubicBezTo>
                  <a:pt x="30691" y="65881"/>
                  <a:pt x="-14818" y="217486"/>
                  <a:pt x="15873" y="283367"/>
                </a:cubicBezTo>
                <a:cubicBezTo>
                  <a:pt x="-20108" y="218281"/>
                  <a:pt x="112183" y="265113"/>
                  <a:pt x="168275" y="397669"/>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7" name="Line 15">
            <a:extLst>
              <a:ext uri="{FF2B5EF4-FFF2-40B4-BE49-F238E27FC236}">
                <a16:creationId xmlns:a16="http://schemas.microsoft.com/office/drawing/2014/main" id="{5FFBB3E3-3B4E-41DC-8C9B-20763F62443B}"/>
              </a:ext>
            </a:extLst>
          </p:cNvPr>
          <p:cNvSpPr>
            <a:spLocks noChangeShapeType="1"/>
          </p:cNvSpPr>
          <p:nvPr/>
        </p:nvSpPr>
        <p:spPr bwMode="auto">
          <a:xfrm>
            <a:off x="4217052" y="1567635"/>
            <a:ext cx="304800" cy="285750"/>
          </a:xfrm>
          <a:custGeom>
            <a:avLst/>
            <a:gdLst>
              <a:gd name="connsiteX0" fmla="*/ 0 w 304800"/>
              <a:gd name="connsiteY0" fmla="*/ 0 h 285750"/>
              <a:gd name="connsiteX1" fmla="*/ 304800 w 304800"/>
              <a:gd name="connsiteY1" fmla="*/ 285750 h 285750"/>
              <a:gd name="connsiteX0" fmla="*/ 0 w 304800"/>
              <a:gd name="connsiteY0" fmla="*/ 0 h 285750"/>
              <a:gd name="connsiteX1" fmla="*/ 164448 w 304800"/>
              <a:gd name="connsiteY1" fmla="*/ 233384 h 285750"/>
              <a:gd name="connsiteX2" fmla="*/ 304800 w 304800"/>
              <a:gd name="connsiteY2" fmla="*/ 285750 h 285750"/>
            </a:gdLst>
            <a:ahLst/>
            <a:cxnLst>
              <a:cxn ang="0">
                <a:pos x="connsiteX0" y="connsiteY0"/>
              </a:cxn>
              <a:cxn ang="0">
                <a:pos x="connsiteX1" y="connsiteY1"/>
              </a:cxn>
              <a:cxn ang="0">
                <a:pos x="connsiteX2" y="connsiteY2"/>
              </a:cxn>
            </a:cxnLst>
            <a:rect l="l" t="t" r="r" b="b"/>
            <a:pathLst>
              <a:path w="304800" h="285750">
                <a:moveTo>
                  <a:pt x="0" y="0"/>
                </a:moveTo>
                <a:cubicBezTo>
                  <a:pt x="57991" y="46045"/>
                  <a:pt x="106457" y="187339"/>
                  <a:pt x="164448" y="233384"/>
                </a:cubicBezTo>
                <a:cubicBezTo>
                  <a:pt x="92075" y="190500"/>
                  <a:pt x="203200" y="190500"/>
                  <a:pt x="3048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8" name="Line 16">
            <a:extLst>
              <a:ext uri="{FF2B5EF4-FFF2-40B4-BE49-F238E27FC236}">
                <a16:creationId xmlns:a16="http://schemas.microsoft.com/office/drawing/2014/main" id="{49179E73-7143-41B1-B672-3DD8CF1C4FD0}"/>
              </a:ext>
            </a:extLst>
          </p:cNvPr>
          <p:cNvSpPr>
            <a:spLocks noChangeShapeType="1"/>
          </p:cNvSpPr>
          <p:nvPr/>
        </p:nvSpPr>
        <p:spPr bwMode="auto">
          <a:xfrm>
            <a:off x="4789963" y="1868024"/>
            <a:ext cx="311150" cy="309871"/>
          </a:xfrm>
          <a:custGeom>
            <a:avLst/>
            <a:gdLst>
              <a:gd name="connsiteX0" fmla="*/ 0 w 228600"/>
              <a:gd name="connsiteY0" fmla="*/ 0 h 285750"/>
              <a:gd name="connsiteX1" fmla="*/ 228600 w 228600"/>
              <a:gd name="connsiteY1" fmla="*/ 285750 h 285750"/>
              <a:gd name="connsiteX0" fmla="*/ 0 w 234950"/>
              <a:gd name="connsiteY0" fmla="*/ 0 h 285750"/>
              <a:gd name="connsiteX1" fmla="*/ 234950 w 234950"/>
              <a:gd name="connsiteY1" fmla="*/ 200025 h 285750"/>
              <a:gd name="connsiteX2" fmla="*/ 228600 w 234950"/>
              <a:gd name="connsiteY2" fmla="*/ 285750 h 285750"/>
            </a:gdLst>
            <a:ahLst/>
            <a:cxnLst>
              <a:cxn ang="0">
                <a:pos x="connsiteX0" y="connsiteY0"/>
              </a:cxn>
              <a:cxn ang="0">
                <a:pos x="connsiteX1" y="connsiteY1"/>
              </a:cxn>
              <a:cxn ang="0">
                <a:pos x="connsiteX2" y="connsiteY2"/>
              </a:cxn>
            </a:cxnLst>
            <a:rect l="l" t="t" r="r" b="b"/>
            <a:pathLst>
              <a:path w="234950" h="285750">
                <a:moveTo>
                  <a:pt x="0" y="0"/>
                </a:moveTo>
                <a:cubicBezTo>
                  <a:pt x="46567" y="60325"/>
                  <a:pt x="188383" y="139700"/>
                  <a:pt x="234950" y="200025"/>
                </a:cubicBezTo>
                <a:cubicBezTo>
                  <a:pt x="171450" y="114300"/>
                  <a:pt x="152400" y="190500"/>
                  <a:pt x="2286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9" name="Line 17">
            <a:extLst>
              <a:ext uri="{FF2B5EF4-FFF2-40B4-BE49-F238E27FC236}">
                <a16:creationId xmlns:a16="http://schemas.microsoft.com/office/drawing/2014/main" id="{B66D0E57-67B7-4476-9401-E1DA0CBD5C87}"/>
              </a:ext>
            </a:extLst>
          </p:cNvPr>
          <p:cNvSpPr>
            <a:spLocks noChangeShapeType="1"/>
          </p:cNvSpPr>
          <p:nvPr/>
        </p:nvSpPr>
        <p:spPr bwMode="auto">
          <a:xfrm>
            <a:off x="5181603" y="2343947"/>
            <a:ext cx="835025" cy="516731"/>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0" name="Line 18">
            <a:extLst>
              <a:ext uri="{FF2B5EF4-FFF2-40B4-BE49-F238E27FC236}">
                <a16:creationId xmlns:a16="http://schemas.microsoft.com/office/drawing/2014/main" id="{C7758ADA-C0E4-4BA2-8629-5FFEBE9DC2FB}"/>
              </a:ext>
            </a:extLst>
          </p:cNvPr>
          <p:cNvSpPr>
            <a:spLocks noChangeShapeType="1"/>
          </p:cNvSpPr>
          <p:nvPr/>
        </p:nvSpPr>
        <p:spPr bwMode="auto">
          <a:xfrm flipH="1" flipV="1">
            <a:off x="4276232" y="913501"/>
            <a:ext cx="162567" cy="457200"/>
          </a:xfrm>
          <a:custGeom>
            <a:avLst/>
            <a:gdLst>
              <a:gd name="connsiteX0" fmla="*/ 0 w 152400"/>
              <a:gd name="connsiteY0" fmla="*/ 0 h 457200"/>
              <a:gd name="connsiteX1" fmla="*/ 152400 w 152400"/>
              <a:gd name="connsiteY1" fmla="*/ 457200 h 457200"/>
              <a:gd name="connsiteX0" fmla="*/ 10167 w 162567"/>
              <a:gd name="connsiteY0" fmla="*/ 0 h 457200"/>
              <a:gd name="connsiteX1" fmla="*/ 8900 w 162567"/>
              <a:gd name="connsiteY1" fmla="*/ 254194 h 457200"/>
              <a:gd name="connsiteX2" fmla="*/ 162567 w 162567"/>
              <a:gd name="connsiteY2" fmla="*/ 457200 h 457200"/>
            </a:gdLst>
            <a:ahLst/>
            <a:cxnLst>
              <a:cxn ang="0">
                <a:pos x="connsiteX0" y="connsiteY0"/>
              </a:cxn>
              <a:cxn ang="0">
                <a:pos x="connsiteX1" y="connsiteY1"/>
              </a:cxn>
              <a:cxn ang="0">
                <a:pos x="connsiteX2" y="connsiteY2"/>
              </a:cxn>
            </a:cxnLst>
            <a:rect l="l" t="t" r="r" b="b"/>
            <a:pathLst>
              <a:path w="162567" h="457200">
                <a:moveTo>
                  <a:pt x="10167" y="0"/>
                </a:moveTo>
                <a:cubicBezTo>
                  <a:pt x="41495" y="75206"/>
                  <a:pt x="-22428" y="178988"/>
                  <a:pt x="8900" y="254194"/>
                </a:cubicBezTo>
                <a:cubicBezTo>
                  <a:pt x="-34283" y="180975"/>
                  <a:pt x="111767" y="304800"/>
                  <a:pt x="162567" y="45720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5" name="Line 23">
            <a:extLst>
              <a:ext uri="{FF2B5EF4-FFF2-40B4-BE49-F238E27FC236}">
                <a16:creationId xmlns:a16="http://schemas.microsoft.com/office/drawing/2014/main" id="{49BFBE75-A9D6-4D74-A6FF-786E4544C702}"/>
              </a:ext>
            </a:extLst>
          </p:cNvPr>
          <p:cNvSpPr>
            <a:spLocks noChangeShapeType="1"/>
          </p:cNvSpPr>
          <p:nvPr/>
        </p:nvSpPr>
        <p:spPr bwMode="auto">
          <a:xfrm flipH="1">
            <a:off x="5635625" y="2858294"/>
            <a:ext cx="609600" cy="5143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pic>
        <p:nvPicPr>
          <p:cNvPr id="26" name="Picture 28" descr="cham">
            <a:extLst>
              <a:ext uri="{FF2B5EF4-FFF2-40B4-BE49-F238E27FC236}">
                <a16:creationId xmlns:a16="http://schemas.microsoft.com/office/drawing/2014/main" id="{76BA1BDC-B46F-475C-BDE1-22DA546A96C4}"/>
              </a:ext>
            </a:extLst>
          </p:cNvPr>
          <p:cNvPicPr>
            <a:picLocks noChangeAspect="1" noChangeArrowheads="1" noCrop="1"/>
          </p:cNvPicPr>
          <p:nvPr/>
        </p:nvPicPr>
        <p:blipFill>
          <a:blip r:embed="rId5"/>
          <a:srcRect/>
          <a:stretch>
            <a:fillRect/>
          </a:stretch>
        </p:blipFill>
        <p:spPr bwMode="auto">
          <a:xfrm>
            <a:off x="2092601" y="3832970"/>
            <a:ext cx="425743" cy="273692"/>
          </a:xfrm>
          <a:prstGeom prst="rect">
            <a:avLst/>
          </a:prstGeom>
          <a:noFill/>
        </p:spPr>
      </p:pic>
      <p:cxnSp>
        <p:nvCxnSpPr>
          <p:cNvPr id="29" name="AutoShape 39">
            <a:extLst>
              <a:ext uri="{FF2B5EF4-FFF2-40B4-BE49-F238E27FC236}">
                <a16:creationId xmlns:a16="http://schemas.microsoft.com/office/drawing/2014/main" id="{F6D22608-CF32-4253-BC46-74735894E4A2}"/>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cxnSp>
        <p:nvCxnSpPr>
          <p:cNvPr id="30" name="AutoShape 40">
            <a:extLst>
              <a:ext uri="{FF2B5EF4-FFF2-40B4-BE49-F238E27FC236}">
                <a16:creationId xmlns:a16="http://schemas.microsoft.com/office/drawing/2014/main" id="{A1AB1843-1F95-4E09-871D-4891F0086C2C}"/>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sp>
        <p:nvSpPr>
          <p:cNvPr id="32" name="Text Box 42">
            <a:extLst>
              <a:ext uri="{FF2B5EF4-FFF2-40B4-BE49-F238E27FC236}">
                <a16:creationId xmlns:a16="http://schemas.microsoft.com/office/drawing/2014/main" id="{7DA82A67-E24B-4563-BA79-C7806C7B05E2}"/>
              </a:ext>
            </a:extLst>
          </p:cNvPr>
          <p:cNvSpPr txBox="1">
            <a:spLocks noChangeArrowheads="1"/>
          </p:cNvSpPr>
          <p:nvPr/>
        </p:nvSpPr>
        <p:spPr bwMode="auto">
          <a:xfrm>
            <a:off x="6096000" y="2915446"/>
            <a:ext cx="13716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3300"/>
                </a:solidFill>
                <a:latin typeface="Calibri"/>
                <a:cs typeface="Arial"/>
                <a:sym typeface="Arial"/>
              </a:rPr>
              <a:t>Đình Lập</a:t>
            </a:r>
          </a:p>
        </p:txBody>
      </p:sp>
      <p:sp>
        <p:nvSpPr>
          <p:cNvPr id="33" name="Line 43">
            <a:extLst>
              <a:ext uri="{FF2B5EF4-FFF2-40B4-BE49-F238E27FC236}">
                <a16:creationId xmlns:a16="http://schemas.microsoft.com/office/drawing/2014/main" id="{4CB2D3BF-BF57-48A9-99CC-DDC23128266D}"/>
              </a:ext>
            </a:extLst>
          </p:cNvPr>
          <p:cNvSpPr>
            <a:spLocks noChangeShapeType="1"/>
          </p:cNvSpPr>
          <p:nvPr/>
        </p:nvSpPr>
        <p:spPr bwMode="auto">
          <a:xfrm flipH="1">
            <a:off x="4191000" y="3429794"/>
            <a:ext cx="1219200" cy="571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4" name="Line 44">
            <a:extLst>
              <a:ext uri="{FF2B5EF4-FFF2-40B4-BE49-F238E27FC236}">
                <a16:creationId xmlns:a16="http://schemas.microsoft.com/office/drawing/2014/main" id="{44D796C0-29E3-4EE4-BC0F-94B7DC6A5FC5}"/>
              </a:ext>
            </a:extLst>
          </p:cNvPr>
          <p:cNvSpPr>
            <a:spLocks noChangeShapeType="1"/>
          </p:cNvSpPr>
          <p:nvPr/>
        </p:nvSpPr>
        <p:spPr bwMode="auto">
          <a:xfrm flipH="1">
            <a:off x="2518344" y="3591719"/>
            <a:ext cx="1348807" cy="36856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5" name="Text Box 45">
            <a:extLst>
              <a:ext uri="{FF2B5EF4-FFF2-40B4-BE49-F238E27FC236}">
                <a16:creationId xmlns:a16="http://schemas.microsoft.com/office/drawing/2014/main" id="{912FE1CB-180F-4D39-834C-4FC48D780303}"/>
              </a:ext>
            </a:extLst>
          </p:cNvPr>
          <p:cNvSpPr txBox="1">
            <a:spLocks noChangeArrowheads="1"/>
          </p:cNvSpPr>
          <p:nvPr/>
        </p:nvSpPr>
        <p:spPr bwMode="auto">
          <a:xfrm rot="-629209">
            <a:off x="5257800" y="3496948"/>
            <a:ext cx="10668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An Châu</a:t>
            </a:r>
          </a:p>
        </p:txBody>
      </p:sp>
      <p:sp>
        <p:nvSpPr>
          <p:cNvPr id="36" name="Text Box 46">
            <a:extLst>
              <a:ext uri="{FF2B5EF4-FFF2-40B4-BE49-F238E27FC236}">
                <a16:creationId xmlns:a16="http://schemas.microsoft.com/office/drawing/2014/main" id="{31722222-3A95-4F27-B93A-6EF8DBA01DC5}"/>
              </a:ext>
            </a:extLst>
          </p:cNvPr>
          <p:cNvSpPr txBox="1">
            <a:spLocks noChangeArrowheads="1"/>
          </p:cNvSpPr>
          <p:nvPr/>
        </p:nvSpPr>
        <p:spPr bwMode="auto">
          <a:xfrm>
            <a:off x="3581400" y="3668398"/>
            <a:ext cx="15240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Bắc Giang</a:t>
            </a:r>
          </a:p>
        </p:txBody>
      </p:sp>
      <p:pic>
        <p:nvPicPr>
          <p:cNvPr id="37" name="Picture 48" descr="cham">
            <a:extLst>
              <a:ext uri="{FF2B5EF4-FFF2-40B4-BE49-F238E27FC236}">
                <a16:creationId xmlns:a16="http://schemas.microsoft.com/office/drawing/2014/main" id="{BD414138-AD08-40EC-B081-0004F2E7BCC1}"/>
              </a:ext>
            </a:extLst>
          </p:cNvPr>
          <p:cNvPicPr>
            <a:picLocks noChangeAspect="1" noChangeArrowheads="1" noCrop="1"/>
          </p:cNvPicPr>
          <p:nvPr/>
        </p:nvPicPr>
        <p:blipFill>
          <a:blip r:embed="rId5"/>
          <a:srcRect/>
          <a:stretch>
            <a:fillRect/>
          </a:stretch>
        </p:blipFill>
        <p:spPr bwMode="auto">
          <a:xfrm>
            <a:off x="4057798" y="1316590"/>
            <a:ext cx="381000" cy="245269"/>
          </a:xfrm>
          <a:prstGeom prst="rect">
            <a:avLst/>
          </a:prstGeom>
          <a:noFill/>
        </p:spPr>
      </p:pic>
      <p:pic>
        <p:nvPicPr>
          <p:cNvPr id="38" name="Picture 49" descr="cham">
            <a:extLst>
              <a:ext uri="{FF2B5EF4-FFF2-40B4-BE49-F238E27FC236}">
                <a16:creationId xmlns:a16="http://schemas.microsoft.com/office/drawing/2014/main" id="{9ADBC351-CC22-4FF6-9FE4-98EF49AE0A5B}"/>
              </a:ext>
            </a:extLst>
          </p:cNvPr>
          <p:cNvPicPr>
            <a:picLocks noChangeAspect="1" noChangeArrowheads="1" noCrop="1"/>
          </p:cNvPicPr>
          <p:nvPr/>
        </p:nvPicPr>
        <p:blipFill>
          <a:blip r:embed="rId5"/>
          <a:srcRect/>
          <a:stretch>
            <a:fillRect/>
          </a:stretch>
        </p:blipFill>
        <p:spPr bwMode="auto">
          <a:xfrm>
            <a:off x="4497256" y="1692413"/>
            <a:ext cx="354145" cy="227981"/>
          </a:xfrm>
          <a:prstGeom prst="rect">
            <a:avLst/>
          </a:prstGeom>
          <a:noFill/>
        </p:spPr>
      </p:pic>
      <p:sp>
        <p:nvSpPr>
          <p:cNvPr id="39" name="Text Box 50">
            <a:extLst>
              <a:ext uri="{FF2B5EF4-FFF2-40B4-BE49-F238E27FC236}">
                <a16:creationId xmlns:a16="http://schemas.microsoft.com/office/drawing/2014/main" id="{DCA61D5B-339A-4B94-B417-454CA848D8C5}"/>
              </a:ext>
            </a:extLst>
          </p:cNvPr>
          <p:cNvSpPr txBox="1">
            <a:spLocks noChangeArrowheads="1"/>
          </p:cNvSpPr>
          <p:nvPr/>
        </p:nvSpPr>
        <p:spPr bwMode="auto">
          <a:xfrm>
            <a:off x="4392193" y="1213972"/>
            <a:ext cx="11430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Thất Khê</a:t>
            </a:r>
          </a:p>
        </p:txBody>
      </p:sp>
      <p:pic>
        <p:nvPicPr>
          <p:cNvPr id="40" name="Picture 51" descr="cham">
            <a:extLst>
              <a:ext uri="{FF2B5EF4-FFF2-40B4-BE49-F238E27FC236}">
                <a16:creationId xmlns:a16="http://schemas.microsoft.com/office/drawing/2014/main" id="{AAB905E5-FFA4-4891-95F9-BA1AA8319E11}"/>
              </a:ext>
            </a:extLst>
          </p:cNvPr>
          <p:cNvPicPr>
            <a:picLocks noChangeAspect="1" noChangeArrowheads="1" noCrop="1"/>
          </p:cNvPicPr>
          <p:nvPr/>
        </p:nvPicPr>
        <p:blipFill>
          <a:blip r:embed="rId5"/>
          <a:srcRect/>
          <a:stretch>
            <a:fillRect/>
          </a:stretch>
        </p:blipFill>
        <p:spPr bwMode="auto">
          <a:xfrm>
            <a:off x="4781551" y="2125575"/>
            <a:ext cx="339218" cy="218372"/>
          </a:xfrm>
          <a:prstGeom prst="rect">
            <a:avLst/>
          </a:prstGeom>
          <a:noFill/>
        </p:spPr>
      </p:pic>
      <p:pic>
        <p:nvPicPr>
          <p:cNvPr id="41" name="Picture 52" descr="cham">
            <a:extLst>
              <a:ext uri="{FF2B5EF4-FFF2-40B4-BE49-F238E27FC236}">
                <a16:creationId xmlns:a16="http://schemas.microsoft.com/office/drawing/2014/main" id="{BA90457E-AB01-4995-BCB0-4319CB8325EE}"/>
              </a:ext>
            </a:extLst>
          </p:cNvPr>
          <p:cNvPicPr>
            <a:picLocks noChangeAspect="1" noChangeArrowheads="1" noCrop="1"/>
          </p:cNvPicPr>
          <p:nvPr/>
        </p:nvPicPr>
        <p:blipFill>
          <a:blip r:embed="rId5"/>
          <a:srcRect/>
          <a:stretch>
            <a:fillRect/>
          </a:stretch>
        </p:blipFill>
        <p:spPr bwMode="auto">
          <a:xfrm>
            <a:off x="6045201" y="2746379"/>
            <a:ext cx="304102" cy="195766"/>
          </a:xfrm>
          <a:prstGeom prst="rect">
            <a:avLst/>
          </a:prstGeom>
          <a:noFill/>
        </p:spPr>
      </p:pic>
      <p:pic>
        <p:nvPicPr>
          <p:cNvPr id="42" name="Picture 53" descr="cham">
            <a:extLst>
              <a:ext uri="{FF2B5EF4-FFF2-40B4-BE49-F238E27FC236}">
                <a16:creationId xmlns:a16="http://schemas.microsoft.com/office/drawing/2014/main" id="{FD0DBDC2-2644-4E40-A4E4-0438C2296DCC}"/>
              </a:ext>
            </a:extLst>
          </p:cNvPr>
          <p:cNvPicPr>
            <a:picLocks noChangeAspect="1" noChangeArrowheads="1" noCrop="1"/>
          </p:cNvPicPr>
          <p:nvPr/>
        </p:nvPicPr>
        <p:blipFill>
          <a:blip r:embed="rId5"/>
          <a:srcRect/>
          <a:stretch>
            <a:fillRect/>
          </a:stretch>
        </p:blipFill>
        <p:spPr bwMode="auto">
          <a:xfrm>
            <a:off x="3947037" y="798523"/>
            <a:ext cx="381000" cy="245269"/>
          </a:xfrm>
          <a:prstGeom prst="rect">
            <a:avLst/>
          </a:prstGeom>
          <a:noFill/>
        </p:spPr>
      </p:pic>
      <p:pic>
        <p:nvPicPr>
          <p:cNvPr id="43" name="Picture 54" descr="cham">
            <a:extLst>
              <a:ext uri="{FF2B5EF4-FFF2-40B4-BE49-F238E27FC236}">
                <a16:creationId xmlns:a16="http://schemas.microsoft.com/office/drawing/2014/main" id="{82E2820B-1D19-4670-BE15-C6BB2ED2E18A}"/>
              </a:ext>
            </a:extLst>
          </p:cNvPr>
          <p:cNvPicPr>
            <a:picLocks noChangeAspect="1" noChangeArrowheads="1" noCrop="1"/>
          </p:cNvPicPr>
          <p:nvPr/>
        </p:nvPicPr>
        <p:blipFill>
          <a:blip r:embed="rId5"/>
          <a:srcRect/>
          <a:stretch>
            <a:fillRect/>
          </a:stretch>
        </p:blipFill>
        <p:spPr bwMode="auto">
          <a:xfrm>
            <a:off x="3277030" y="247853"/>
            <a:ext cx="323012" cy="245269"/>
          </a:xfrm>
          <a:prstGeom prst="rect">
            <a:avLst/>
          </a:prstGeom>
          <a:noFill/>
        </p:spPr>
      </p:pic>
      <p:sp>
        <p:nvSpPr>
          <p:cNvPr id="44" name="Oval 55">
            <a:extLst>
              <a:ext uri="{FF2B5EF4-FFF2-40B4-BE49-F238E27FC236}">
                <a16:creationId xmlns:a16="http://schemas.microsoft.com/office/drawing/2014/main" id="{2AC2B61D-EF33-4CCD-B7C8-D4878931156D}"/>
              </a:ext>
            </a:extLst>
          </p:cNvPr>
          <p:cNvSpPr>
            <a:spLocks noChangeArrowheads="1"/>
          </p:cNvSpPr>
          <p:nvPr/>
        </p:nvSpPr>
        <p:spPr bwMode="auto">
          <a:xfrm>
            <a:off x="3962400" y="762794"/>
            <a:ext cx="381000" cy="285750"/>
          </a:xfrm>
          <a:prstGeom prst="ellipse">
            <a:avLst/>
          </a:prstGeom>
          <a:solidFill>
            <a:srgbClr val="FF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7" name="Oval 59">
            <a:extLst>
              <a:ext uri="{FF2B5EF4-FFF2-40B4-BE49-F238E27FC236}">
                <a16:creationId xmlns:a16="http://schemas.microsoft.com/office/drawing/2014/main" id="{982090AE-000B-4E20-A326-796CDB002DF2}"/>
              </a:ext>
            </a:extLst>
          </p:cNvPr>
          <p:cNvSpPr>
            <a:spLocks noChangeArrowheads="1"/>
          </p:cNvSpPr>
          <p:nvPr/>
        </p:nvSpPr>
        <p:spPr bwMode="auto">
          <a:xfrm>
            <a:off x="3988314" y="350599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8" name="Oval 60">
            <a:extLst>
              <a:ext uri="{FF2B5EF4-FFF2-40B4-BE49-F238E27FC236}">
                <a16:creationId xmlns:a16="http://schemas.microsoft.com/office/drawing/2014/main" id="{4FCAD825-BE4E-4B90-A6C1-1A991659DA26}"/>
              </a:ext>
            </a:extLst>
          </p:cNvPr>
          <p:cNvSpPr>
            <a:spLocks noChangeArrowheads="1"/>
          </p:cNvSpPr>
          <p:nvPr/>
        </p:nvSpPr>
        <p:spPr bwMode="auto">
          <a:xfrm>
            <a:off x="5486400" y="337264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9" name="Text Box 61">
            <a:extLst>
              <a:ext uri="{FF2B5EF4-FFF2-40B4-BE49-F238E27FC236}">
                <a16:creationId xmlns:a16="http://schemas.microsoft.com/office/drawing/2014/main" id="{7EBF29BA-5515-4BC2-AA04-DE6000BF88B0}"/>
              </a:ext>
            </a:extLst>
          </p:cNvPr>
          <p:cNvSpPr txBox="1">
            <a:spLocks noChangeArrowheads="1"/>
          </p:cNvSpPr>
          <p:nvPr/>
        </p:nvSpPr>
        <p:spPr bwMode="auto">
          <a:xfrm>
            <a:off x="4946650" y="1584948"/>
            <a:ext cx="10668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Na Sầm</a:t>
            </a:r>
          </a:p>
        </p:txBody>
      </p:sp>
      <p:pic>
        <p:nvPicPr>
          <p:cNvPr id="56" name="Picture 55">
            <a:extLst>
              <a:ext uri="{FF2B5EF4-FFF2-40B4-BE49-F238E27FC236}">
                <a16:creationId xmlns:a16="http://schemas.microsoft.com/office/drawing/2014/main" id="{4F2A0820-7301-47A5-A30F-4241FE222130}"/>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1883" b="16949" l="43430" r="48056"/>
                    </a14:imgEffect>
                  </a14:imgLayer>
                </a14:imgProps>
              </a:ext>
            </a:extLst>
          </a:blip>
          <a:srcRect l="42852" r="51366" b="81168"/>
          <a:stretch/>
        </p:blipFill>
        <p:spPr>
          <a:xfrm>
            <a:off x="3938834" y="2409"/>
            <a:ext cx="482782" cy="876713"/>
          </a:xfrm>
          <a:prstGeom prst="rect">
            <a:avLst/>
          </a:prstGeom>
        </p:spPr>
      </p:pic>
    </p:spTree>
    <p:extLst>
      <p:ext uri="{BB962C8B-B14F-4D97-AF65-F5344CB8AC3E}">
        <p14:creationId xmlns:p14="http://schemas.microsoft.com/office/powerpoint/2010/main" val="2596732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par>
                          <p:cTn id="13" fill="hold">
                            <p:stCondLst>
                              <p:cond delay="500"/>
                            </p:stCondLst>
                            <p:childTnLst>
                              <p:par>
                                <p:cTn id="14" presetID="23" presetClass="entr" presetSubtype="16" repeatCount="indefinite"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repeatCount="1000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ou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repeatCount="1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ou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repeatCount="4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ou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repeatCount="400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out)">
                                      <p:cBhvr>
                                        <p:cTn id="37" dur="500"/>
                                        <p:tgtEl>
                                          <p:spTgt spid="17"/>
                                        </p:tgtEl>
                                      </p:cBhvr>
                                    </p:animEffect>
                                  </p:childTnLst>
                                  <p:subTnLst>
                                    <p:set>
                                      <p:cBhvr override="childStyle">
                                        <p:cTn dur="1" fill="hold" display="0" masterRel="sameClick" afterEffect="1">
                                          <p:stCondLst>
                                            <p:cond evt="end" delay="0">
                                              <p:tn val="35"/>
                                            </p:cond>
                                          </p:stCondLst>
                                        </p:cTn>
                                        <p:tgtEl>
                                          <p:spTgt spid="1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 presetClass="entr" presetSubtype="32" repeatCount="400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ou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repeatCount="400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ou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repeatCount="400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ox(ou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repeatCount="400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ou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repeatCount="400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ox(out)">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33" grpId="0" animBg="1"/>
      <p:bldP spid="34"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19226A-BF7E-46C2-A159-0E3DDAE856B3}"/>
              </a:ext>
            </a:extLst>
          </p:cNvPr>
          <p:cNvSpPr txBox="1">
            <a:spLocks noChangeArrowheads="1"/>
          </p:cNvSpPr>
          <p:nvPr/>
        </p:nvSpPr>
        <p:spPr bwMode="auto">
          <a:xfrm>
            <a:off x="6552220" y="1060376"/>
            <a:ext cx="23692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i="1" spc="-80">
                <a:solidFill>
                  <a:srgbClr val="00206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3" name="Picture 2" descr="Tháng 2-1951: Đại hội đại biểu toàn quốc lần thứ II của Đảng | Tạp chí  Tuyên giáo">
            <a:extLst>
              <a:ext uri="{FF2B5EF4-FFF2-40B4-BE49-F238E27FC236}">
                <a16:creationId xmlns:a16="http://schemas.microsoft.com/office/drawing/2014/main" id="{4F7C5BB9-F51E-4365-8769-947DF3CA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04292"/>
            <a:ext cx="5923309" cy="432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7DAD34D-0E64-4788-8E61-0D7465F9CB9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550871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B4E0046-E974-4041-9D56-554BB21C92A3}"/>
              </a:ext>
            </a:extLst>
          </p:cNvPr>
          <p:cNvSpPr>
            <a:spLocks noGrp="1" noChangeArrowheads="1"/>
          </p:cNvSpPr>
          <p:nvPr>
            <p:ph type="title" idx="4294967295"/>
          </p:nvPr>
        </p:nvSpPr>
        <p:spPr>
          <a:xfrm>
            <a:off x="1142999" y="4160143"/>
            <a:ext cx="6858000" cy="857250"/>
          </a:xfrm>
        </p:spPr>
        <p:txBody>
          <a:bodyPr>
            <a:normAutofit/>
          </a:bodyPr>
          <a:lstStyle/>
          <a:p>
            <a:r>
              <a:rPr lang="en-US" altLang="en-US" sz="2400" b="1" i="1">
                <a:solidFill>
                  <a:srgbClr val="002060"/>
                </a:solidFill>
              </a:rPr>
              <a:t>Cờ chiến thắng tung bay trên nóc hầm tướng </a:t>
            </a:r>
            <a:br>
              <a:rPr lang="en-US" altLang="en-US" sz="2400" b="1" i="1">
                <a:solidFill>
                  <a:srgbClr val="002060"/>
                </a:solidFill>
              </a:rPr>
            </a:br>
            <a:r>
              <a:rPr lang="en-US" altLang="en-US" sz="2400" b="1" i="1">
                <a:solidFill>
                  <a:srgbClr val="002060"/>
                </a:solidFill>
              </a:rPr>
              <a:t>Đờ Ca –xtơ-ri trong chiến dịch Điện Biên Phủ 1954</a:t>
            </a:r>
          </a:p>
        </p:txBody>
      </p:sp>
      <p:pic>
        <p:nvPicPr>
          <p:cNvPr id="3" name="Picture 2">
            <a:extLst>
              <a:ext uri="{FF2B5EF4-FFF2-40B4-BE49-F238E27FC236}">
                <a16:creationId xmlns:a16="http://schemas.microsoft.com/office/drawing/2014/main" id="{733140F2-6F06-46B2-AFE2-1DA656CCF537}"/>
              </a:ext>
            </a:extLst>
          </p:cNvPr>
          <p:cNvPicPr>
            <a:picLocks noChangeAspect="1"/>
          </p:cNvPicPr>
          <p:nvPr/>
        </p:nvPicPr>
        <p:blipFill>
          <a:blip r:embed="rId2"/>
          <a:stretch>
            <a:fillRect/>
          </a:stretch>
        </p:blipFill>
        <p:spPr>
          <a:xfrm>
            <a:off x="1454942" y="448308"/>
            <a:ext cx="6234113" cy="35344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140D4E16-B765-4DF2-B914-92D5A543463C}"/>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id="{C6ABB7A5-7964-4A17-9DBE-B184827D6A0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46575" y="160276"/>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4034"/>
                                        </p:tgtEl>
                                        <p:attrNameLst>
                                          <p:attrName>style.visibility</p:attrName>
                                        </p:attrNameLst>
                                      </p:cBhvr>
                                      <p:to>
                                        <p:strVal val="visible"/>
                                      </p:to>
                                    </p:set>
                                    <p:anim calcmode="lin" valueType="num">
                                      <p:cBhvr additive="base">
                                        <p:cTn id="14" dur="500" fill="hold"/>
                                        <p:tgtEl>
                                          <p:spTgt spid="44034"/>
                                        </p:tgtEl>
                                        <p:attrNameLst>
                                          <p:attrName>ppt_x</p:attrName>
                                        </p:attrNameLst>
                                      </p:cBhvr>
                                      <p:tavLst>
                                        <p:tav tm="0">
                                          <p:val>
                                            <p:strVal val="0-#ppt_w/2"/>
                                          </p:val>
                                        </p:tav>
                                        <p:tav tm="100000">
                                          <p:val>
                                            <p:strVal val="#ppt_x"/>
                                          </p:val>
                                        </p:tav>
                                      </p:tavLst>
                                    </p:anim>
                                    <p:anim calcmode="lin" valueType="num">
                                      <p:cBhvr additive="base">
                                        <p:cTn id="15" dur="500" fill="hold"/>
                                        <p:tgtEl>
                                          <p:spTgt spid="44034"/>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id="{36F2BE1F-DD9D-47E1-9296-5DCA8E27A230}"/>
                </a:ext>
              </a:extLst>
            </p:cNvPr>
            <p:cNvSpPr txBox="1"/>
            <p:nvPr/>
          </p:nvSpPr>
          <p:spPr>
            <a:xfrm>
              <a:off x="1005943" y="2007559"/>
              <a:ext cx="7955156" cy="808077"/>
            </a:xfrm>
            <a:prstGeom prst="snip2DiagRect">
              <a:avLst/>
            </a:prstGeom>
            <a:noFill/>
          </p:spPr>
          <p:txBody>
            <a:bodyPr wrap="square" lIns="0" tIns="0" rIns="0" bIns="0" rtlCol="0">
              <a:spAutoFit/>
            </a:bodyPr>
            <a:lstStyle/>
            <a:p>
              <a:pPr algn="ctr" defTabSz="685800"/>
              <a:r>
                <a:rPr lang="en-US" sz="3300">
                  <a:solidFill>
                    <a:prstClr val="white"/>
                  </a:solidFill>
                  <a:latin typeface="UVN Thanh Pho Nang" panose="02060406040706070204" pitchFamily="18" charset="0"/>
                  <a:cs typeface="Times New Roman" panose="02020603050405020304" pitchFamily="18" charset="0"/>
                </a:rPr>
                <a:t>Xem lại bài.</a:t>
              </a:r>
            </a:p>
          </p:txBody>
        </p:sp>
      </p:grpSp>
      <p:grpSp>
        <p:nvGrpSpPr>
          <p:cNvPr id="119" name="Group 118">
            <a:extLst>
              <a:ext uri="{FF2B5EF4-FFF2-40B4-BE49-F238E27FC236}">
                <a16:creationId xmlns:a16="http://schemas.microsoft.com/office/drawing/2014/main" id="{F682763A-721A-4036-97F1-13AEDEC0CB9F}"/>
              </a:ext>
            </a:extLst>
          </p:cNvPr>
          <p:cNvGrpSpPr/>
          <p:nvPr/>
        </p:nvGrpSpPr>
        <p:grpSpPr>
          <a:xfrm>
            <a:off x="1974351" y="3762591"/>
            <a:ext cx="7162270" cy="1127247"/>
            <a:chOff x="166967" y="4308490"/>
            <a:chExt cx="9260340" cy="1915824"/>
          </a:xfrm>
        </p:grpSpPr>
        <p:sp>
          <p:nvSpPr>
            <p:cNvPr id="60" name="Rectangle: Single Corner Snipped 59">
              <a:extLst>
                <a:ext uri="{FF2B5EF4-FFF2-40B4-BE49-F238E27FC236}">
                  <a16:creationId xmlns:a16="http://schemas.microsoft.com/office/drawing/2014/main"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62" name="TextBox 61">
              <a:extLst>
                <a:ext uri="{FF2B5EF4-FFF2-40B4-BE49-F238E27FC236}">
                  <a16:creationId xmlns:a16="http://schemas.microsoft.com/office/drawing/2014/main" id="{4BFCBF91-E947-4B74-B62F-EC13D151DA1C}"/>
                </a:ext>
              </a:extLst>
            </p:cNvPr>
            <p:cNvSpPr txBox="1"/>
            <p:nvPr/>
          </p:nvSpPr>
          <p:spPr>
            <a:xfrm>
              <a:off x="1240884" y="4787186"/>
              <a:ext cx="8186423" cy="808077"/>
            </a:xfrm>
            <a:prstGeom prst="snip2DiagRect">
              <a:avLst/>
            </a:prstGeom>
            <a:noFill/>
          </p:spPr>
          <p:txBody>
            <a:bodyPr wrap="square" lIns="0" tIns="0" rIns="0" bIns="0" rtlCol="0">
              <a:spAutoFit/>
            </a:bodyPr>
            <a:lstStyle/>
            <a:p>
              <a:pPr algn="just" defTabSz="685800"/>
              <a:r>
                <a:rPr lang="en-US" sz="3300">
                  <a:solidFill>
                    <a:prstClr val="white"/>
                  </a:solidFill>
                  <a:latin typeface="UVN Thanh Pho Nang" panose="02060406040706070204" pitchFamily="18" charset="0"/>
                  <a:cs typeface="Times New Roman" panose="02020603050405020304" pitchFamily="18" charset="0"/>
                </a:rPr>
                <a:t>Chuẩn bị bài: Nước nhà bị chia cắt.</a:t>
              </a:r>
            </a:p>
          </p:txBody>
        </p:sp>
      </p:grpSp>
      <p:grpSp>
        <p:nvGrpSpPr>
          <p:cNvPr id="66" name="Group 65">
            <a:extLst>
              <a:ext uri="{FF2B5EF4-FFF2-40B4-BE49-F238E27FC236}">
                <a16:creationId xmlns:a16="http://schemas.microsoft.com/office/drawing/2014/main"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a:solidFill>
                  <a:srgbClr val="FF0000"/>
                </a:solidFill>
                <a:latin typeface="UVN Thanh Pho Nang" panose="02060406040706070204" pitchFamily="18" charset="0"/>
              </a:rPr>
              <a:t>DẶN DÒ</a:t>
            </a:r>
            <a:endParaRPr lang="zh-CN" altLang="en-US" sz="5400" dirty="0">
              <a:solidFill>
                <a:srgbClr val="FF0000"/>
              </a:solidFill>
              <a:latin typeface="UVN Thanh Pho Nang" panose="02060406040706070204" pitchFamily="18" charset="0"/>
            </a:endParaRPr>
          </a:p>
        </p:txBody>
      </p:sp>
      <p:pic>
        <p:nvPicPr>
          <p:cNvPr id="23" name="图片 16">
            <a:extLst>
              <a:ext uri="{FF2B5EF4-FFF2-40B4-BE49-F238E27FC236}">
                <a16:creationId xmlns:a16="http://schemas.microsoft.com/office/drawing/2014/main"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46" y="-23410"/>
            <a:ext cx="5191908" cy="5191908"/>
          </a:xfrm>
          <a:prstGeom prst="rect">
            <a:avLst/>
          </a:prstGeom>
        </p:spPr>
      </p:pic>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0" y="2204953"/>
            <a:ext cx="9144000" cy="1015663"/>
          </a:xfrm>
          <a:prstGeom prst="rect">
            <a:avLst/>
          </a:prstGeom>
        </p:spPr>
        <p:txBody>
          <a:bodyPr wrap="square">
            <a:spAutoFit/>
          </a:bodyPr>
          <a:lstStyle/>
          <a:p>
            <a:pPr algn="ctr" eaLnBrk="1" fontAlgn="auto" hangingPunct="1">
              <a:spcBef>
                <a:spcPts val="0"/>
              </a:spcBef>
              <a:spcAft>
                <a:spcPts val="0"/>
              </a:spcAft>
              <a:defRPr/>
            </a:pPr>
            <a:r>
              <a:rPr lang="en-US" altLang="zh-CN" sz="60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HỌC TỐT</a:t>
            </a:r>
            <a:endParaRPr lang="zh-CN" altLang="en-US" sz="60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244123" y="3799485"/>
            <a:ext cx="2925533" cy="1544658"/>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534921" y="3596123"/>
            <a:ext cx="3293318" cy="1738845"/>
          </a:xfrm>
          <a:prstGeom prst="rect">
            <a:avLst/>
          </a:prstGeom>
        </p:spPr>
      </p:pic>
      <p:sp>
        <p:nvSpPr>
          <p:cNvPr id="11" name="TextBox 10"/>
          <p:cNvSpPr txBox="1"/>
          <p:nvPr/>
        </p:nvSpPr>
        <p:spPr>
          <a:xfrm>
            <a:off x="3382382" y="3056358"/>
            <a:ext cx="2369559" cy="523220"/>
          </a:xfrm>
          <a:prstGeom prst="rect">
            <a:avLst/>
          </a:prstGeom>
          <a:noFill/>
        </p:spPr>
        <p:txBody>
          <a:bodyPr wrap="none" rtlCol="0">
            <a:spAutoFit/>
          </a:bodyPr>
          <a:lstStyle/>
          <a:p>
            <a:pPr algn="ctr"/>
            <a:r>
              <a:rPr lang="en-US" altLang="zh-CN" sz="2800">
                <a:solidFill>
                  <a:srgbClr val="4B623C"/>
                </a:solidFill>
                <a:latin typeface="UVN Buc Thu" panose="030306020505070F0A05" pitchFamily="66" charset="0"/>
                <a:ea typeface="方正卡通简体" panose="03000509000000000000" pitchFamily="65" charset="-122"/>
              </a:rPr>
              <a:t>Thực hiện: EduFive</a:t>
            </a:r>
            <a:endParaRPr lang="zh-CN" altLang="en-US" sz="2800"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509932"/>
            <a:ext cx="3168352" cy="1015663"/>
          </a:xfrm>
          <a:prstGeom prst="rect">
            <a:avLst/>
          </a:prstGeom>
          <a:noFill/>
        </p:spPr>
        <p:txBody>
          <a:bodyPr wrap="square" lIns="0" tIns="0" rIns="0" bIns="0" rtlCol="0">
            <a:spAutoFit/>
          </a:bodyPr>
          <a:lstStyle/>
          <a:p>
            <a:pPr algn="ctr"/>
            <a:r>
              <a:rPr lang="en-US" altLang="zh-CN" sz="6600" b="1">
                <a:solidFill>
                  <a:srgbClr val="154812"/>
                </a:solidFill>
                <a:latin typeface="UTM Niagara" panose="02040603050506020204" pitchFamily="18" charset="0"/>
              </a:rPr>
              <a:t>CHÚC CÁC EM</a:t>
            </a:r>
            <a:endParaRPr lang="zh-CN" altLang="en-US" sz="6600" b="1" dirty="0">
              <a:solidFill>
                <a:srgbClr val="154812"/>
              </a:solidFill>
              <a:latin typeface="UTM Niagara" panose="02040603050506020204" pitchFamily="18" charset="0"/>
            </a:endParaRPr>
          </a:p>
        </p:txBody>
      </p:sp>
      <p:pic>
        <p:nvPicPr>
          <p:cNvPr id="9" name="Picture 8">
            <a:extLst>
              <a:ext uri="{FF2B5EF4-FFF2-40B4-BE49-F238E27FC236}">
                <a16:creationId xmlns:a16="http://schemas.microsoft.com/office/drawing/2014/main" id="{E9114380-9F6F-47F2-B454-CCA97F31467A}"/>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8039063" y="2591722"/>
            <a:ext cx="1101455" cy="2400942"/>
          </a:xfrm>
          <a:prstGeom prst="rect">
            <a:avLst/>
          </a:prstGeom>
        </p:spPr>
      </p:pic>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27253" y="2086564"/>
            <a:ext cx="1256190" cy="2738233"/>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1"/>
          <a:srcRect l="17313" r="14117"/>
          <a:stretch/>
        </p:blipFill>
        <p:spPr>
          <a:xfrm flipH="1">
            <a:off x="1113102" y="2698079"/>
            <a:ext cx="1558472" cy="2266144"/>
          </a:xfrm>
          <a:prstGeom prst="rect">
            <a:avLst/>
          </a:prstGeom>
        </p:spPr>
      </p:pic>
      <p:pic>
        <p:nvPicPr>
          <p:cNvPr id="29" name="Picture 4">
            <a:extLst>
              <a:ext uri="{FF2B5EF4-FFF2-40B4-BE49-F238E27FC236}">
                <a16:creationId xmlns:a16="http://schemas.microsoft.com/office/drawing/2014/main" id="{09D9DEBE-E654-4C18-BF10-65A0353378E0}"/>
              </a:ext>
            </a:extLst>
          </p:cNvPr>
          <p:cNvPicPr>
            <a:picLocks noChangeAspect="1"/>
          </p:cNvPicPr>
          <p:nvPr/>
        </p:nvPicPr>
        <p:blipFill rotWithShape="1">
          <a:blip r:embed="rId11"/>
          <a:srcRect l="17313" r="14117"/>
          <a:stretch/>
        </p:blipFill>
        <p:spPr>
          <a:xfrm>
            <a:off x="6825673" y="2713308"/>
            <a:ext cx="1355907" cy="1971598"/>
          </a:xfrm>
          <a:prstGeom prst="rect">
            <a:avLst/>
          </a:prstGeom>
        </p:spPr>
      </p:pic>
      <p:pic>
        <p:nvPicPr>
          <p:cNvPr id="33" name="Picture 32">
            <a:extLst>
              <a:ext uri="{FF2B5EF4-FFF2-40B4-BE49-F238E27FC236}">
                <a16:creationId xmlns:a16="http://schemas.microsoft.com/office/drawing/2014/main" id="{2D63AB92-327B-4F7B-A066-240A3A29B3B9}"/>
              </a:ext>
            </a:extLst>
          </p:cNvPr>
          <p:cNvPicPr>
            <a:picLocks noChangeAspect="1"/>
          </p:cNvPicPr>
          <p:nvPr/>
        </p:nvPicPr>
        <p:blipFill>
          <a:blip r:embed="rId12"/>
          <a:stretch>
            <a:fillRect/>
          </a:stretch>
        </p:blipFill>
        <p:spPr>
          <a:xfrm>
            <a:off x="7223702" y="222565"/>
            <a:ext cx="1492061" cy="1716301"/>
          </a:xfrm>
          <a:prstGeom prst="rect">
            <a:avLst/>
          </a:prstGeom>
          <a:ln>
            <a:noFill/>
          </a:ln>
          <a:effectLst>
            <a:softEdge rad="112500"/>
          </a:effectLst>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1" name="TextBox 10"/>
          <p:cNvSpPr txBox="1"/>
          <p:nvPr/>
        </p:nvSpPr>
        <p:spPr>
          <a:xfrm>
            <a:off x="3230127" y="3651235"/>
            <a:ext cx="2683748" cy="584775"/>
          </a:xfrm>
          <a:prstGeom prst="rect">
            <a:avLst/>
          </a:prstGeom>
          <a:noFill/>
        </p:spPr>
        <p:txBody>
          <a:bodyPr wrap="none" rtlCol="0">
            <a:spAutoFit/>
          </a:bodyPr>
          <a:lstStyle/>
          <a:p>
            <a:pPr algn="ctr"/>
            <a:r>
              <a:rPr lang="en-US" altLang="zh-CN" sz="3200" b="1">
                <a:solidFill>
                  <a:srgbClr val="4B623C"/>
                </a:solidFill>
                <a:latin typeface="UVN Buc Thu" panose="030306020505070F0A05" pitchFamily="66" charset="0"/>
                <a:ea typeface="方正卡通简体" panose="03000509000000000000" pitchFamily="65" charset="-122"/>
              </a:rPr>
              <a:t>Thực hiện: EduFive</a:t>
            </a:r>
            <a:endParaRPr lang="zh-CN" altLang="en-US" sz="3200" b="1"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29" name="Picture 28">
            <a:extLst>
              <a:ext uri="{FF2B5EF4-FFF2-40B4-BE49-F238E27FC236}">
                <a16:creationId xmlns:a16="http://schemas.microsoft.com/office/drawing/2014/main" id="{0C7DCB1E-AA0C-4ED0-AD8F-E693BC8E6157}"/>
              </a:ext>
            </a:extLst>
          </p:cNvPr>
          <p:cNvPicPr>
            <a:picLocks noChangeAspect="1"/>
          </p:cNvPicPr>
          <p:nvPr/>
        </p:nvPicPr>
        <p:blipFill>
          <a:blip r:embed="rId12"/>
          <a:stretch>
            <a:fillRect/>
          </a:stretch>
        </p:blipFill>
        <p:spPr>
          <a:xfrm>
            <a:off x="7141359" y="132531"/>
            <a:ext cx="1492061" cy="1716301"/>
          </a:xfrm>
          <a:prstGeom prst="rect">
            <a:avLst/>
          </a:prstGeom>
          <a:ln>
            <a:noFill/>
          </a:ln>
          <a:effectLst>
            <a:softEdge rad="112500"/>
          </a:effectLst>
        </p:spPr>
      </p:pic>
    </p:spTree>
    <p:extLst>
      <p:ext uri="{BB962C8B-B14F-4D97-AF65-F5344CB8AC3E}">
        <p14:creationId xmlns:p14="http://schemas.microsoft.com/office/powerpoint/2010/main" val="32848011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03405" y="1018353"/>
            <a:ext cx="6621387" cy="1671427"/>
            <a:chOff x="259424" y="1489024"/>
            <a:chExt cx="8808376" cy="1915824"/>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73051" y="1600264"/>
              <a:ext cx="7955156" cy="1693344"/>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160">
                  <a:solidFill>
                    <a:prstClr val="white"/>
                  </a:solidFill>
                  <a:latin typeface="Times New Roman" panose="02020603050405020304" pitchFamily="18" charset="0"/>
                  <a:cs typeface="Times New Roman" panose="02020603050405020304" pitchFamily="18" charset="0"/>
                </a:rPr>
                <a:t>Biết những sự kiện lịch sử tiêu biểu từ năm 1945 đến 1954; lập được bảng thống kê một số sự kiện theo thời gian.</a:t>
              </a:r>
              <a:endParaRPr kumimoji="0" lang="en-US" sz="3200" b="0" i="0" u="none" strike="noStrike" kern="0" cap="none" spc="-1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80FA467C-D881-45FC-87F1-2B686C33A423}"/>
              </a:ext>
            </a:extLst>
          </p:cNvPr>
          <p:cNvGrpSpPr/>
          <p:nvPr/>
        </p:nvGrpSpPr>
        <p:grpSpPr>
          <a:xfrm>
            <a:off x="203405" y="3144281"/>
            <a:ext cx="6559033" cy="1854140"/>
            <a:chOff x="166967" y="4308490"/>
            <a:chExt cx="8808376" cy="1915824"/>
          </a:xfrm>
        </p:grpSpPr>
        <p:sp>
          <p:nvSpPr>
            <p:cNvPr id="19" name="Rectangle: Single Corner Snipped 18">
              <a:extLst>
                <a:ext uri="{FF2B5EF4-FFF2-40B4-BE49-F238E27FC236}">
                  <a16:creationId xmlns:a16="http://schemas.microsoft.com/office/drawing/2014/main" id="{6C743A7F-AFFC-435B-8052-0ADE26369C2F}"/>
                </a:ext>
              </a:extLst>
            </p:cNvPr>
            <p:cNvSpPr/>
            <p:nvPr/>
          </p:nvSpPr>
          <p:spPr>
            <a:xfrm>
              <a:off x="166967" y="4308490"/>
              <a:ext cx="8808376" cy="1915824"/>
            </a:xfrm>
            <a:prstGeom prst="snip1Rect">
              <a:avLst>
                <a:gd name="adj" fmla="val 0"/>
              </a:avLst>
            </a:prstGeom>
            <a:solidFill>
              <a:schemeClr val="accent5">
                <a:lumMod val="60000"/>
                <a:lumOff val="4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6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4D97EFB7-8EF8-4595-8751-4E11D5BC9453}"/>
                </a:ext>
              </a:extLst>
            </p:cNvPr>
            <p:cNvSpPr txBox="1"/>
            <p:nvPr/>
          </p:nvSpPr>
          <p:spPr>
            <a:xfrm>
              <a:off x="358541" y="4503163"/>
              <a:ext cx="8059942" cy="1526476"/>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60">
                  <a:solidFill>
                    <a:prstClr val="white"/>
                  </a:solidFill>
                  <a:latin typeface="Times New Roman" panose="02020603050405020304" pitchFamily="18" charset="0"/>
                  <a:cs typeface="Times New Roman" panose="02020603050405020304" pitchFamily="18" charset="0"/>
                </a:rPr>
                <a:t>Rèn kĩ năng tóm tắt các sự kiện lịch sử tiêu biểu trong giai đoạn lịch sử này.</a:t>
              </a:r>
              <a:endParaRPr kumimoji="0" lang="en-US" sz="3200" b="0" i="0" u="none" strike="noStrike" kern="0" cap="none" spc="-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497941" y="796590"/>
            <a:ext cx="2636909" cy="2114953"/>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736958" y="2010290"/>
              <a:ext cx="2180801"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01</a:t>
              </a:r>
            </a:p>
          </p:txBody>
        </p:sp>
      </p:grpSp>
      <p:grpSp>
        <p:nvGrpSpPr>
          <p:cNvPr id="24" name="Group 23">
            <a:extLst>
              <a:ext uri="{FF2B5EF4-FFF2-40B4-BE49-F238E27FC236}">
                <a16:creationId xmlns:a16="http://schemas.microsoft.com/office/drawing/2014/main" id="{F190FB47-2990-489E-90AF-422CD6AFADA2}"/>
              </a:ext>
            </a:extLst>
          </p:cNvPr>
          <p:cNvGrpSpPr/>
          <p:nvPr/>
        </p:nvGrpSpPr>
        <p:grpSpPr>
          <a:xfrm>
            <a:off x="6501861" y="3013875"/>
            <a:ext cx="2636908" cy="2114953"/>
            <a:chOff x="8822945" y="3937245"/>
            <a:chExt cx="3313993" cy="2616020"/>
          </a:xfrm>
        </p:grpSpPr>
        <p:sp>
          <p:nvSpPr>
            <p:cNvPr id="25" name="Rectangle: Top Corners Rounded 24">
              <a:extLst>
                <a:ext uri="{FF2B5EF4-FFF2-40B4-BE49-F238E27FC236}">
                  <a16:creationId xmlns:a16="http://schemas.microsoft.com/office/drawing/2014/main" id="{FEEDAF9B-0337-4098-894D-355790FAC64C}"/>
                </a:ext>
              </a:extLst>
            </p:cNvPr>
            <p:cNvSpPr/>
            <p:nvPr/>
          </p:nvSpPr>
          <p:spPr>
            <a:xfrm rot="16200000">
              <a:off x="9171932" y="3588258"/>
              <a:ext cx="2616020" cy="3313993"/>
            </a:xfrm>
            <a:prstGeom prst="round2SameRect">
              <a:avLst>
                <a:gd name="adj1" fmla="val 16667"/>
                <a:gd name="adj2" fmla="val 0"/>
              </a:avLst>
            </a:prstGeom>
            <a:solidFill>
              <a:srgbClr val="D4E7EC"/>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E880613F-0943-447C-AC95-67E09407D8AE}"/>
                </a:ext>
              </a:extLst>
            </p:cNvPr>
            <p:cNvSpPr txBox="1"/>
            <p:nvPr/>
          </p:nvSpPr>
          <p:spPr>
            <a:xfrm>
              <a:off x="9150431" y="4731317"/>
              <a:ext cx="2659019"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02</a:t>
              </a:r>
            </a:p>
          </p:txBody>
        </p:sp>
      </p:grpSp>
      <p:sp>
        <p:nvSpPr>
          <p:cNvPr id="27" name="TextBox 26">
            <a:extLst>
              <a:ext uri="{FF2B5EF4-FFF2-40B4-BE49-F238E27FC236}">
                <a16:creationId xmlns:a16="http://schemas.microsoft.com/office/drawing/2014/main" id="{8C9510DA-3994-465A-970D-188C28186210}"/>
              </a:ext>
            </a:extLst>
          </p:cNvPr>
          <p:cNvSpPr txBox="1"/>
          <p:nvPr/>
        </p:nvSpPr>
        <p:spPr>
          <a:xfrm>
            <a:off x="1187624" y="106269"/>
            <a:ext cx="6286776" cy="738664"/>
          </a:xfrm>
          <a:prstGeom prst="rect">
            <a:avLst/>
          </a:prstGeom>
          <a:noFill/>
        </p:spPr>
        <p:txBody>
          <a:bodyPr wrap="square" lIns="0" tIns="0" rIns="0" bIns="0" rtlCol="0">
            <a:spAutoFit/>
          </a:bodyPr>
          <a:lstStyle/>
          <a:p>
            <a:pPr algn="ctr"/>
            <a:r>
              <a:rPr lang="en-US" sz="4800" b="1">
                <a:solidFill>
                  <a:srgbClr val="C00000"/>
                </a:solidFill>
                <a:latin typeface="UVN Thanh Pho Nang" panose="02060406040706070204" pitchFamily="18" charset="0"/>
              </a:rPr>
              <a:t>MỤC TIÊU</a:t>
            </a:r>
          </a:p>
        </p:txBody>
      </p:sp>
      <p:pic>
        <p:nvPicPr>
          <p:cNvPr id="28" name="图片 1">
            <a:extLst>
              <a:ext uri="{FF2B5EF4-FFF2-40B4-BE49-F238E27FC236}">
                <a16:creationId xmlns:a16="http://schemas.microsoft.com/office/drawing/2014/main" id="{CBC52463-0C3F-4306-8179-C7A5CBB6DE1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30" name="图片 1">
            <a:extLst>
              <a:ext uri="{FF2B5EF4-FFF2-40B4-BE49-F238E27FC236}">
                <a16:creationId xmlns:a16="http://schemas.microsoft.com/office/drawing/2014/main" id="{BBC9AB05-9FC7-456D-811F-6006B30A3B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652161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40000">
                                          <p:cBhvr additive="base">
                                            <p:cTn id="22"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14:presetBounceEnd="4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0000">
                                          <p:cBhvr additive="base">
                                            <p:cTn id="27"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14:presetBounceEnd="4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0000">
                                          <p:cBhvr additive="base">
                                            <p:cTn id="33"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4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40000">
                                          <p:cBhvr additive="base">
                                            <p:cTn id="38" dur="175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750" fill="hold"/>
                                            <p:tgtEl>
                                              <p:spTgt spid="15"/>
                                            </p:tgtEl>
                                            <p:attrNameLst>
                                              <p:attrName>ppt_x</p:attrName>
                                            </p:attrNameLst>
                                          </p:cBhvr>
                                          <p:tavLst>
                                            <p:tav tm="0">
                                              <p:val>
                                                <p:strVal val="1+#ppt_w/2"/>
                                              </p:val>
                                            </p:tav>
                                            <p:tav tm="100000">
                                              <p:val>
                                                <p:strVal val="#ppt_x"/>
                                              </p:val>
                                            </p:tav>
                                          </p:tavLst>
                                        </p:anim>
                                        <p:anim calcmode="lin" valueType="num">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750" fill="hold"/>
                                            <p:tgtEl>
                                              <p:spTgt spid="18"/>
                                            </p:tgtEl>
                                            <p:attrNameLst>
                                              <p:attrName>ppt_x</p:attrName>
                                            </p:attrNameLst>
                                          </p:cBhvr>
                                          <p:tavLst>
                                            <p:tav tm="0">
                                              <p:val>
                                                <p:strVal val="1+#ppt_w/2"/>
                                              </p:val>
                                            </p:tav>
                                            <p:tav tm="100000">
                                              <p:val>
                                                <p:strVal val="#ppt_x"/>
                                              </p:val>
                                            </p:tav>
                                          </p:tavLst>
                                        </p:anim>
                                        <p:anim calcmode="lin" valueType="num">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9FCB4C4F-277D-42F7-8AF4-96AF0EA75204}"/>
              </a:ext>
            </a:extLst>
          </p:cNvPr>
          <p:cNvGrpSpPr/>
          <p:nvPr/>
        </p:nvGrpSpPr>
        <p:grpSpPr>
          <a:xfrm rot="5400000">
            <a:off x="5843549" y="1484662"/>
            <a:ext cx="3184270" cy="2176202"/>
            <a:chOff x="166967" y="4308490"/>
            <a:chExt cx="8808376" cy="1915824"/>
          </a:xfrm>
        </p:grpSpPr>
        <p:sp>
          <p:nvSpPr>
            <p:cNvPr id="120" name="Rectangle: Single Corner Snipped 119">
              <a:extLst>
                <a:ext uri="{FF2B5EF4-FFF2-40B4-BE49-F238E27FC236}">
                  <a16:creationId xmlns:a16="http://schemas.microsoft.com/office/drawing/2014/main" id="{B379A4DB-BD17-40FF-B0E3-3ECEF9456D13}"/>
                </a:ext>
              </a:extLst>
            </p:cNvPr>
            <p:cNvSpPr/>
            <p:nvPr/>
          </p:nvSpPr>
          <p:spPr>
            <a:xfrm>
              <a:off x="166967" y="4308490"/>
              <a:ext cx="8808376" cy="1915824"/>
            </a:xfrm>
            <a:prstGeom prst="snip1Rect">
              <a:avLst>
                <a:gd name="adj" fmla="val 0"/>
              </a:avLst>
            </a:prstGeom>
            <a:solidFill>
              <a:srgbClr val="FFB4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121" name="TextBox 120">
              <a:extLst>
                <a:ext uri="{FF2B5EF4-FFF2-40B4-BE49-F238E27FC236}">
                  <a16:creationId xmlns:a16="http://schemas.microsoft.com/office/drawing/2014/main" id="{141A2ACC-7E5E-4339-8619-90A59F2E58D7}"/>
                </a:ext>
              </a:extLst>
            </p:cNvPr>
            <p:cNvSpPr txBox="1"/>
            <p:nvPr/>
          </p:nvSpPr>
          <p:spPr>
            <a:xfrm rot="16200000">
              <a:off x="2535976" y="3563651"/>
              <a:ext cx="1813683" cy="3405504"/>
            </a:xfrm>
            <a:prstGeom prst="rect">
              <a:avLst/>
            </a:prstGeom>
            <a:noFill/>
          </p:spPr>
          <p:txBody>
            <a:bodyPr wrap="square" lIns="0" tIns="0" rIns="0" bIns="0" rtlCol="0">
              <a:spAutoFit/>
            </a:bodyPr>
            <a:lstStyle/>
            <a:p>
              <a:pPr algn="ctr" defTabSz="685800"/>
              <a:r>
                <a:rPr lang="en-US" sz="4000">
                  <a:solidFill>
                    <a:prstClr val="white"/>
                  </a:solidFill>
                  <a:latin typeface="UVN Thanh Pho Nang" panose="02060406040706070204" pitchFamily="18" charset="0"/>
                  <a:cs typeface="Times New Roman" panose="02020603050405020304" pitchFamily="18" charset="0"/>
                </a:rPr>
                <a:t>"Tìm địa chỉ đỏ"</a:t>
              </a:r>
            </a:p>
          </p:txBody>
        </p:sp>
      </p:grpSp>
      <p:sp>
        <p:nvSpPr>
          <p:cNvPr id="53" name="TextBox 52">
            <a:extLst>
              <a:ext uri="{FF2B5EF4-FFF2-40B4-BE49-F238E27FC236}">
                <a16:creationId xmlns:a16="http://schemas.microsoft.com/office/drawing/2014/main" id="{4B194F16-CDEB-48D7-B786-5AC1F08C0DC3}"/>
              </a:ext>
            </a:extLst>
          </p:cNvPr>
          <p:cNvSpPr txBox="1"/>
          <p:nvPr/>
        </p:nvSpPr>
        <p:spPr>
          <a:xfrm>
            <a:off x="2214459" y="120283"/>
            <a:ext cx="4715082" cy="677108"/>
          </a:xfrm>
          <a:prstGeom prst="rect">
            <a:avLst/>
          </a:prstGeom>
          <a:noFill/>
        </p:spPr>
        <p:txBody>
          <a:bodyPr wrap="square" lIns="0" tIns="0" rIns="0" bIns="0" rtlCol="0">
            <a:spAutoFit/>
          </a:bodyPr>
          <a:lstStyle/>
          <a:p>
            <a:pPr algn="ctr" defTabSz="685800"/>
            <a:r>
              <a:rPr lang="en-US" sz="4400" b="1">
                <a:solidFill>
                  <a:srgbClr val="C00000"/>
                </a:solidFill>
                <a:latin typeface="UVN Thanh Pho Nang" panose="02060406040706070204" pitchFamily="18" charset="0"/>
              </a:rPr>
              <a:t>NỘI DUNG</a:t>
            </a:r>
          </a:p>
        </p:txBody>
      </p:sp>
      <p:grpSp>
        <p:nvGrpSpPr>
          <p:cNvPr id="104" name="Group 103">
            <a:extLst>
              <a:ext uri="{FF2B5EF4-FFF2-40B4-BE49-F238E27FC236}">
                <a16:creationId xmlns:a16="http://schemas.microsoft.com/office/drawing/2014/main" id="{A7C5F0AB-AF49-4647-84D8-FBC736A0C349}"/>
              </a:ext>
            </a:extLst>
          </p:cNvPr>
          <p:cNvGrpSpPr/>
          <p:nvPr/>
        </p:nvGrpSpPr>
        <p:grpSpPr>
          <a:xfrm rot="5400000">
            <a:off x="153612" y="1549325"/>
            <a:ext cx="3184268" cy="2046871"/>
            <a:chOff x="259424" y="1489024"/>
            <a:chExt cx="8808376" cy="1915824"/>
          </a:xfrm>
        </p:grpSpPr>
        <p:sp>
          <p:nvSpPr>
            <p:cNvPr id="105" name="Rectangle: Single Corner Snipped 104">
              <a:extLst>
                <a:ext uri="{FF2B5EF4-FFF2-40B4-BE49-F238E27FC236}">
                  <a16:creationId xmlns:a16="http://schemas.microsoft.com/office/drawing/2014/main" id="{1FB3D563-07C5-4D16-8287-75DF6DE51C60}"/>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id="{35978ED6-7E1D-409F-912E-16AD0729A888}"/>
                </a:ext>
              </a:extLst>
            </p:cNvPr>
            <p:cNvSpPr txBox="1"/>
            <p:nvPr/>
          </p:nvSpPr>
          <p:spPr>
            <a:xfrm rot="16200000">
              <a:off x="3196754" y="-958572"/>
              <a:ext cx="1838732" cy="6811016"/>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200"/>
                <a:t>Một số sự kiện lịch sử tiêu biểu từ năm 1945 đến 1954</a:t>
              </a:r>
            </a:p>
          </p:txBody>
        </p:sp>
      </p:grpSp>
      <p:grpSp>
        <p:nvGrpSpPr>
          <p:cNvPr id="107" name="Group 106">
            <a:extLst>
              <a:ext uri="{FF2B5EF4-FFF2-40B4-BE49-F238E27FC236}">
                <a16:creationId xmlns:a16="http://schemas.microsoft.com/office/drawing/2014/main" id="{8047EC1C-3066-4A76-A2D7-00FAAF2630BA}"/>
              </a:ext>
            </a:extLst>
          </p:cNvPr>
          <p:cNvGrpSpPr/>
          <p:nvPr/>
        </p:nvGrpSpPr>
        <p:grpSpPr>
          <a:xfrm rot="5400000">
            <a:off x="3017297" y="1502076"/>
            <a:ext cx="3184270" cy="2141373"/>
            <a:chOff x="166967" y="4308490"/>
            <a:chExt cx="8808376" cy="1915824"/>
          </a:xfrm>
        </p:grpSpPr>
        <p:sp>
          <p:nvSpPr>
            <p:cNvPr id="108" name="Rectangle: Single Corner Snipped 107">
              <a:extLst>
                <a:ext uri="{FF2B5EF4-FFF2-40B4-BE49-F238E27FC236}">
                  <a16:creationId xmlns:a16="http://schemas.microsoft.com/office/drawing/2014/main" id="{8525EFE3-9BF6-49C8-866A-94BC78CD5AE9}"/>
                </a:ext>
              </a:extLst>
            </p:cNvPr>
            <p:cNvSpPr/>
            <p:nvPr/>
          </p:nvSpPr>
          <p:spPr>
            <a:xfrm>
              <a:off x="166967" y="4308490"/>
              <a:ext cx="8808376" cy="1915824"/>
            </a:xfrm>
            <a:prstGeom prst="snip1Rect">
              <a:avLst>
                <a:gd name="adj" fmla="val 0"/>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400" spc="-80">
                <a:solidFill>
                  <a:prstClr val="white"/>
                </a:solidFill>
                <a:latin typeface="UVN Thanh Pho Nang" panose="02060406040706070204" pitchFamily="18" charset="0"/>
              </a:endParaRPr>
            </a:p>
          </p:txBody>
        </p:sp>
        <p:sp>
          <p:nvSpPr>
            <p:cNvPr id="109" name="TextBox 108">
              <a:extLst>
                <a:ext uri="{FF2B5EF4-FFF2-40B4-BE49-F238E27FC236}">
                  <a16:creationId xmlns:a16="http://schemas.microsoft.com/office/drawing/2014/main" id="{975EF3D0-4A41-4D59-B65D-38A38D2AE0DC}"/>
                </a:ext>
              </a:extLst>
            </p:cNvPr>
            <p:cNvSpPr txBox="1"/>
            <p:nvPr/>
          </p:nvSpPr>
          <p:spPr>
            <a:xfrm rot="16200000">
              <a:off x="2532221" y="2371721"/>
              <a:ext cx="1813683" cy="5789359"/>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400" spc="-80"/>
                <a:t>Bảng thống kê một số sự kiện theo thời gian.</a:t>
              </a:r>
            </a:p>
          </p:txBody>
        </p:sp>
      </p:grpSp>
      <p:grpSp>
        <p:nvGrpSpPr>
          <p:cNvPr id="110" name="Group 109">
            <a:extLst>
              <a:ext uri="{FF2B5EF4-FFF2-40B4-BE49-F238E27FC236}">
                <a16:creationId xmlns:a16="http://schemas.microsoft.com/office/drawing/2014/main" id="{58D1DB53-1F67-4308-AEF0-83126472DB2F}"/>
              </a:ext>
            </a:extLst>
          </p:cNvPr>
          <p:cNvGrpSpPr/>
          <p:nvPr/>
        </p:nvGrpSpPr>
        <p:grpSpPr>
          <a:xfrm rot="5400000">
            <a:off x="950058" y="3216737"/>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11" name="Rectangle: Top Corners Rounded 110">
              <a:extLst>
                <a:ext uri="{FF2B5EF4-FFF2-40B4-BE49-F238E27FC236}">
                  <a16:creationId xmlns:a16="http://schemas.microsoft.com/office/drawing/2014/main" id="{B936A3DD-97E3-4C2D-B830-14FDE4F9C024}"/>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2" name="TextBox 111">
              <a:extLst>
                <a:ext uri="{FF2B5EF4-FFF2-40B4-BE49-F238E27FC236}">
                  <a16:creationId xmlns:a16="http://schemas.microsoft.com/office/drawing/2014/main" id="{4AC092A4-2A70-439B-819B-3E948BB57B0A}"/>
                </a:ext>
              </a:extLst>
            </p:cNvPr>
            <p:cNvSpPr txBox="1"/>
            <p:nvPr/>
          </p:nvSpPr>
          <p:spPr>
            <a:xfrm rot="16200000">
              <a:off x="9737403" y="1757709"/>
              <a:ext cx="1405832"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113" name="Group 112">
            <a:extLst>
              <a:ext uri="{FF2B5EF4-FFF2-40B4-BE49-F238E27FC236}">
                <a16:creationId xmlns:a16="http://schemas.microsoft.com/office/drawing/2014/main" id="{1F370FD9-BFD7-4D7B-940E-84853575E025}"/>
              </a:ext>
            </a:extLst>
          </p:cNvPr>
          <p:cNvGrpSpPr/>
          <p:nvPr/>
        </p:nvGrpSpPr>
        <p:grpSpPr>
          <a:xfrm rot="5400000">
            <a:off x="3813742" y="3254167"/>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14" name="Rectangle: Top Corners Rounded 113">
              <a:extLst>
                <a:ext uri="{FF2B5EF4-FFF2-40B4-BE49-F238E27FC236}">
                  <a16:creationId xmlns:a16="http://schemas.microsoft.com/office/drawing/2014/main" id="{01700DFE-41FA-4F36-A8CA-CFB9DBC1B57E}"/>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5" name="TextBox 114">
              <a:extLst>
                <a:ext uri="{FF2B5EF4-FFF2-40B4-BE49-F238E27FC236}">
                  <a16:creationId xmlns:a16="http://schemas.microsoft.com/office/drawing/2014/main" id="{65F53602-2A78-4923-9534-C8EEDE975505}"/>
                </a:ext>
              </a:extLst>
            </p:cNvPr>
            <p:cNvSpPr txBox="1"/>
            <p:nvPr/>
          </p:nvSpPr>
          <p:spPr>
            <a:xfrm rot="16200000">
              <a:off x="9614749" y="4501672"/>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grpSp>
        <p:nvGrpSpPr>
          <p:cNvPr id="116" name="Group 115">
            <a:extLst>
              <a:ext uri="{FF2B5EF4-FFF2-40B4-BE49-F238E27FC236}">
                <a16:creationId xmlns:a16="http://schemas.microsoft.com/office/drawing/2014/main" id="{27282527-30CE-47D9-951E-7AF8757143F8}"/>
              </a:ext>
            </a:extLst>
          </p:cNvPr>
          <p:cNvGrpSpPr/>
          <p:nvPr/>
        </p:nvGrpSpPr>
        <p:grpSpPr>
          <a:xfrm rot="5400000">
            <a:off x="6639996" y="3254166"/>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17" name="Rectangle: Top Corners Rounded 116">
              <a:extLst>
                <a:ext uri="{FF2B5EF4-FFF2-40B4-BE49-F238E27FC236}">
                  <a16:creationId xmlns:a16="http://schemas.microsoft.com/office/drawing/2014/main" id="{687B7933-5E5F-4E9B-9891-B588C6D06ACD}"/>
                </a:ext>
              </a:extLst>
            </p:cNvPr>
            <p:cNvSpPr/>
            <p:nvPr/>
          </p:nvSpPr>
          <p:spPr>
            <a:xfrm rot="16200000">
              <a:off x="9171932" y="3588258"/>
              <a:ext cx="2616020" cy="3313993"/>
            </a:xfrm>
            <a:prstGeom prst="round2SameRect">
              <a:avLst>
                <a:gd name="adj1" fmla="val 16667"/>
                <a:gd name="adj2" fmla="val 0"/>
              </a:avLst>
            </a:prstGeom>
            <a:solidFill>
              <a:srgbClr val="FFD3D3"/>
            </a:solid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8" name="TextBox 117">
              <a:extLst>
                <a:ext uri="{FF2B5EF4-FFF2-40B4-BE49-F238E27FC236}">
                  <a16:creationId xmlns:a16="http://schemas.microsoft.com/office/drawing/2014/main" id="{3920E00D-4922-43E0-9C75-A75E59508193}"/>
                </a:ext>
              </a:extLst>
            </p:cNvPr>
            <p:cNvSpPr txBox="1"/>
            <p:nvPr/>
          </p:nvSpPr>
          <p:spPr>
            <a:xfrm rot="16200000">
              <a:off x="9607577" y="4596310"/>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03</a:t>
              </a:r>
            </a:p>
          </p:txBody>
        </p:sp>
      </p:grpSp>
      <p:pic>
        <p:nvPicPr>
          <p:cNvPr id="21" name="图片 1">
            <a:extLst>
              <a:ext uri="{FF2B5EF4-FFF2-40B4-BE49-F238E27FC236}">
                <a16:creationId xmlns:a16="http://schemas.microsoft.com/office/drawing/2014/main"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40588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14:bounceEnd="40000">
                                          <p:cBhvr additive="base">
                                            <p:cTn id="22" dur="500" fill="hold"/>
                                            <p:tgtEl>
                                              <p:spTgt spid="11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14:presetBounceEnd="40000">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14:bounceEnd="40000">
                                          <p:cBhvr additive="base">
                                            <p:cTn id="27"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14:presetBounceEnd="40000">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14:bounceEnd="40000">
                                          <p:cBhvr additive="base">
                                            <p:cTn id="33" dur="5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14:presetBounceEnd="40000">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14:bounceEnd="40000">
                                          <p:cBhvr additive="base">
                                            <p:cTn id="38" dur="1750" fill="hold"/>
                                            <p:tgtEl>
                                              <p:spTgt spid="107"/>
                                            </p:tgtEl>
                                            <p:attrNameLst>
                                              <p:attrName>ppt_x</p:attrName>
                                            </p:attrNameLst>
                                          </p:cBhvr>
                                          <p:tavLst>
                                            <p:tav tm="0">
                                              <p:val>
                                                <p:strVal val="#ppt_x"/>
                                              </p:val>
                                            </p:tav>
                                            <p:tav tm="100000">
                                              <p:val>
                                                <p:strVal val="#ppt_x"/>
                                              </p:val>
                                            </p:tav>
                                          </p:tavLst>
                                        </p:anim>
                                        <p:anim calcmode="lin" valueType="num" p14:bounceEnd="40000">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40000">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14:bounceEnd="40000">
                                          <p:cBhvr additive="base">
                                            <p:cTn id="44" dur="500" fill="hold"/>
                                            <p:tgtEl>
                                              <p:spTgt spid="116"/>
                                            </p:tgtEl>
                                            <p:attrNameLst>
                                              <p:attrName>ppt_x</p:attrName>
                                            </p:attrNameLst>
                                          </p:cBhvr>
                                          <p:tavLst>
                                            <p:tav tm="0">
                                              <p:val>
                                                <p:strVal val="#ppt_x"/>
                                              </p:val>
                                            </p:tav>
                                            <p:tav tm="100000">
                                              <p:val>
                                                <p:strVal val="#ppt_x"/>
                                              </p:val>
                                            </p:tav>
                                          </p:tavLst>
                                        </p:anim>
                                        <p:anim calcmode="lin" valueType="num" p14:bounceEnd="40000">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14:presetBounceEnd="40000">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14:bounceEnd="40000">
                                          <p:cBhvr additive="base">
                                            <p:cTn id="49" dur="1750" fill="hold"/>
                                            <p:tgtEl>
                                              <p:spTgt spid="119"/>
                                            </p:tgtEl>
                                            <p:attrNameLst>
                                              <p:attrName>ppt_x</p:attrName>
                                            </p:attrNameLst>
                                          </p:cBhvr>
                                          <p:tavLst>
                                            <p:tav tm="0">
                                              <p:val>
                                                <p:strVal val="#ppt_x"/>
                                              </p:val>
                                            </p:tav>
                                            <p:tav tm="100000">
                                              <p:val>
                                                <p:strVal val="#ppt_x"/>
                                              </p:val>
                                            </p:tav>
                                          </p:tavLst>
                                        </p:anim>
                                        <p:anim calcmode="lin" valueType="num" p14:bounceEnd="40000">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cBhvr additive="base">
                                            <p:cTn id="22" dur="500" fill="hold"/>
                                            <p:tgtEl>
                                              <p:spTgt spid="110"/>
                                            </p:tgtEl>
                                            <p:attrNameLst>
                                              <p:attrName>ppt_x</p:attrName>
                                            </p:attrNameLst>
                                          </p:cBhvr>
                                          <p:tavLst>
                                            <p:tav tm="0">
                                              <p:val>
                                                <p:strVal val="#ppt_x"/>
                                              </p:val>
                                            </p:tav>
                                            <p:tav tm="100000">
                                              <p:val>
                                                <p:strVal val="#ppt_x"/>
                                              </p:val>
                                            </p:tav>
                                          </p:tavLst>
                                        </p:anim>
                                        <p:anim calcmode="lin" valueType="num">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1750" fill="hold"/>
                                            <p:tgtEl>
                                              <p:spTgt spid="104"/>
                                            </p:tgtEl>
                                            <p:attrNameLst>
                                              <p:attrName>ppt_x</p:attrName>
                                            </p:attrNameLst>
                                          </p:cBhvr>
                                          <p:tavLst>
                                            <p:tav tm="0">
                                              <p:val>
                                                <p:strVal val="#ppt_x"/>
                                              </p:val>
                                            </p:tav>
                                            <p:tav tm="100000">
                                              <p:val>
                                                <p:strVal val="#ppt_x"/>
                                              </p:val>
                                            </p:tav>
                                          </p:tavLst>
                                        </p:anim>
                                        <p:anim calcmode="lin" valueType="num">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cBhvr additive="base">
                                            <p:cTn id="33" dur="500" fill="hold"/>
                                            <p:tgtEl>
                                              <p:spTgt spid="113"/>
                                            </p:tgtEl>
                                            <p:attrNameLst>
                                              <p:attrName>ppt_x</p:attrName>
                                            </p:attrNameLst>
                                          </p:cBhvr>
                                          <p:tavLst>
                                            <p:tav tm="0">
                                              <p:val>
                                                <p:strVal val="#ppt_x"/>
                                              </p:val>
                                            </p:tav>
                                            <p:tav tm="100000">
                                              <p:val>
                                                <p:strVal val="#ppt_x"/>
                                              </p:val>
                                            </p:tav>
                                          </p:tavLst>
                                        </p:anim>
                                        <p:anim calcmode="lin" valueType="num">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1750" fill="hold"/>
                                            <p:tgtEl>
                                              <p:spTgt spid="107"/>
                                            </p:tgtEl>
                                            <p:attrNameLst>
                                              <p:attrName>ppt_x</p:attrName>
                                            </p:attrNameLst>
                                          </p:cBhvr>
                                          <p:tavLst>
                                            <p:tav tm="0">
                                              <p:val>
                                                <p:strVal val="#ppt_x"/>
                                              </p:val>
                                            </p:tav>
                                            <p:tav tm="100000">
                                              <p:val>
                                                <p:strVal val="#ppt_x"/>
                                              </p:val>
                                            </p:tav>
                                          </p:tavLst>
                                        </p:anim>
                                        <p:anim calcmode="lin" valueType="num">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cBhvr additive="base">
                                            <p:cTn id="44" dur="500" fill="hold"/>
                                            <p:tgtEl>
                                              <p:spTgt spid="116"/>
                                            </p:tgtEl>
                                            <p:attrNameLst>
                                              <p:attrName>ppt_x</p:attrName>
                                            </p:attrNameLst>
                                          </p:cBhvr>
                                          <p:tavLst>
                                            <p:tav tm="0">
                                              <p:val>
                                                <p:strVal val="#ppt_x"/>
                                              </p:val>
                                            </p:tav>
                                            <p:tav tm="100000">
                                              <p:val>
                                                <p:strVal val="#ppt_x"/>
                                              </p:val>
                                            </p:tav>
                                          </p:tavLst>
                                        </p:anim>
                                        <p:anim calcmode="lin" valueType="num">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additive="base">
                                            <p:cTn id="49" dur="1750" fill="hold"/>
                                            <p:tgtEl>
                                              <p:spTgt spid="119"/>
                                            </p:tgtEl>
                                            <p:attrNameLst>
                                              <p:attrName>ppt_x</p:attrName>
                                            </p:attrNameLst>
                                          </p:cBhvr>
                                          <p:tavLst>
                                            <p:tav tm="0">
                                              <p:val>
                                                <p:strVal val="#ppt_x"/>
                                              </p:val>
                                            </p:tav>
                                            <p:tav tm="100000">
                                              <p:val>
                                                <p:strVal val="#ppt_x"/>
                                              </p:val>
                                            </p:tav>
                                          </p:tavLst>
                                        </p:anim>
                                        <p:anim calcmode="lin" valueType="num">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668344" y="2603500"/>
            <a:ext cx="1475656"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2216723"/>
            <a:ext cx="1353947" cy="2951322"/>
          </a:xfrm>
          <a:prstGeom prst="rect">
            <a:avLst/>
          </a:prstGeom>
        </p:spPr>
      </p:pic>
      <p:sp>
        <p:nvSpPr>
          <p:cNvPr id="8" name="文本框 1"/>
          <p:cNvSpPr txBox="1">
            <a:spLocks noChangeArrowheads="1"/>
          </p:cNvSpPr>
          <p:nvPr/>
        </p:nvSpPr>
        <p:spPr bwMode="auto">
          <a:xfrm>
            <a:off x="1187623" y="1921930"/>
            <a:ext cx="6897441" cy="1569660"/>
          </a:xfrm>
          <a:prstGeom prst="rect">
            <a:avLst/>
          </a:prstGeom>
          <a:noFill/>
          <a:ln w="9525">
            <a:noFill/>
            <a:miter lim="800000"/>
            <a:headEnd/>
            <a:tailEnd/>
          </a:ln>
        </p:spPr>
        <p:txBody>
          <a:bodyPr wrap="square">
            <a:spAutoFit/>
          </a:bodyPr>
          <a:lstStyle/>
          <a:p>
            <a:pPr algn="ctr"/>
            <a:r>
              <a:rPr lang="en-US" sz="4800">
                <a:solidFill>
                  <a:srgbClr val="FF0000"/>
                </a:solidFill>
                <a:latin typeface="UVN Thanh Pho Nang" panose="02060406040706070204" pitchFamily="18" charset="0"/>
              </a:rPr>
              <a:t>Một số sự kiện lịch sử tiêu biểu từ năm 1945 đến 1954</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1</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3511532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pic>
        <p:nvPicPr>
          <p:cNvPr id="37" name="Ai là triệu phú - Intro Ai là triệu phú của VN bản ngắn (fan-made)">
            <a:hlinkClick r:id="" action="ppaction://media"/>
            <a:extLst>
              <a:ext uri="{FF2B5EF4-FFF2-40B4-BE49-F238E27FC236}">
                <a16:creationId xmlns:a16="http://schemas.microsoft.com/office/drawing/2014/main" id="{CFCED5CF-5D7B-4C54-9A8F-A533DDEC0757}"/>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537120"/>
            <a:ext cx="9122757" cy="1377555"/>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607499" y="3607421"/>
            <a:ext cx="5929003" cy="1200329"/>
          </a:xfrm>
          <a:prstGeom prst="rect">
            <a:avLst/>
          </a:prstGeom>
          <a:noFill/>
        </p:spPr>
        <p:txBody>
          <a:bodyPr wrap="square" rtlCol="0">
            <a:spAutoFit/>
          </a:bodyPr>
          <a:lstStyle/>
          <a:p>
            <a:pPr algn="just">
              <a:spcBef>
                <a:spcPct val="0"/>
              </a:spcBef>
            </a:pPr>
            <a:r>
              <a:rPr lang="en-US" sz="2400" b="1">
                <a:solidFill>
                  <a:schemeClr val="bg1"/>
                </a:solidFill>
                <a:latin typeface="Times New Roman" panose="02020603050405020304" pitchFamily="18" charset="0"/>
                <a:cs typeface="Times New Roman" panose="02020603050405020304" pitchFamily="18" charset="0"/>
              </a:rPr>
              <a:t>Câu 1: </a:t>
            </a:r>
            <a:r>
              <a:rPr lang="en-US" altLang="en-US" sz="2400" b="1">
                <a:solidFill>
                  <a:schemeClr val="bg1"/>
                </a:solidFill>
                <a:latin typeface="Times New Roman" panose="02020603050405020304" pitchFamily="18" charset="0"/>
                <a:cs typeface="Times New Roman" panose="02020603050405020304" pitchFamily="18" charset="0"/>
              </a:rPr>
              <a:t>Tình thế hiểm nghèo của nước ta sau Cách mạng tháng Tám thường được diễn tả bằng cụm từ nào?</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4012704"/>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C. Nghìn cân treo sợi tóc</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Khó khăn không vượt qua được </a:t>
            </a:r>
          </a:p>
        </p:txBody>
      </p:sp>
      <p:sp>
        <p:nvSpPr>
          <p:cNvPr id="56" name="A - 9Slide.vn">
            <a:extLst>
              <a:ext uri="{FF2B5EF4-FFF2-40B4-BE49-F238E27FC236}">
                <a16:creationId xmlns:a16="http://schemas.microsoft.com/office/drawing/2014/main" id="{BED145E5-C5A4-423A-8823-3048D4D58E8E}"/>
              </a:ext>
            </a:extLst>
          </p:cNvPr>
          <p:cNvSpPr/>
          <p:nvPr/>
        </p:nvSpPr>
        <p:spPr>
          <a:xfrm flipH="1">
            <a:off x="617554" y="3067531"/>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Vô cùng hiểm nghèo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Cực kì hiểm nghèo </a:t>
            </a:r>
          </a:p>
        </p:txBody>
      </p:sp>
    </p:spTree>
    <p:extLst>
      <p:ext uri="{BB962C8B-B14F-4D97-AF65-F5344CB8AC3E}">
        <p14:creationId xmlns:p14="http://schemas.microsoft.com/office/powerpoint/2010/main" val="2650601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1.1262E-6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1.43474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5"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5"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1.1262E-6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1.43474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9"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9"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9"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935</TotalTime>
  <Words>2385</Words>
  <Application>Microsoft Office PowerPoint</Application>
  <PresentationFormat>Custom</PresentationFormat>
  <Paragraphs>174</Paragraphs>
  <Slides>44</Slides>
  <Notes>10</Notes>
  <HiddenSlides>0</HiddenSlides>
  <MMClips>5</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44</vt:i4>
      </vt:variant>
    </vt:vector>
  </HeadingPairs>
  <TitlesOfParts>
    <vt:vector size="61" baseType="lpstr">
      <vt:lpstr>微软雅黑</vt:lpstr>
      <vt:lpstr>#9Slide02 Noi dung dai</vt:lpstr>
      <vt:lpstr>#9Slide02 Tieu de dai</vt:lpstr>
      <vt:lpstr>Arial</vt:lpstr>
      <vt:lpstr>Arial</vt:lpstr>
      <vt:lpstr>Calibri</vt:lpstr>
      <vt:lpstr>Times New Roman</vt:lpstr>
      <vt:lpstr>UTM Futura Extra</vt:lpstr>
      <vt:lpstr>UTM Niagara</vt:lpstr>
      <vt:lpstr>UTM Swiss 721 Black Condensed</vt:lpstr>
      <vt:lpstr>UTM Than Chien Tranh</vt:lpstr>
      <vt:lpstr>UVN Buc Thu</vt:lpstr>
      <vt:lpstr>UVN Minh Map</vt:lpstr>
      <vt:lpstr>UVN Thanh Pho Nang</vt:lpstr>
      <vt:lpstr>字魂36号-正文宋楷</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thống kê các sự kiện, nhân vật lịch sử tiêu biểu trong giai đoạn 1945-1954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Cờ chiến thắng tung bay trên nóc hầm tướng  Đờ Ca –xtơ-ri trong chiến dịch Điện Biên Phủ 1954</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Administrator</cp:lastModifiedBy>
  <cp:revision>76</cp:revision>
  <dcterms:created xsi:type="dcterms:W3CDTF">2017-03-03T10:21:11Z</dcterms:created>
  <dcterms:modified xsi:type="dcterms:W3CDTF">2024-01-22T13:27:40Z</dcterms:modified>
  <cp:category>9Slide.vn</cp:category>
</cp:coreProperties>
</file>